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8"/>
  </p:notesMasterIdLst>
  <p:handoutMasterIdLst>
    <p:handoutMasterId r:id="rId19"/>
  </p:handoutMasterIdLst>
  <p:sldIdLst>
    <p:sldId id="282" r:id="rId2"/>
    <p:sldId id="299" r:id="rId3"/>
    <p:sldId id="298" r:id="rId4"/>
    <p:sldId id="297" r:id="rId5"/>
    <p:sldId id="312" r:id="rId6"/>
    <p:sldId id="301" r:id="rId7"/>
    <p:sldId id="320" r:id="rId8"/>
    <p:sldId id="313" r:id="rId9"/>
    <p:sldId id="321" r:id="rId10"/>
    <p:sldId id="316" r:id="rId11"/>
    <p:sldId id="315" r:id="rId12"/>
    <p:sldId id="314" r:id="rId13"/>
    <p:sldId id="318" r:id="rId14"/>
    <p:sldId id="311" r:id="rId15"/>
    <p:sldId id="296" r:id="rId16"/>
    <p:sldId id="32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59" autoAdjust="0"/>
    <p:restoredTop sz="94631" autoAdjust="0"/>
  </p:normalViewPr>
  <p:slideViewPr>
    <p:cSldViewPr snapToGrid="0">
      <p:cViewPr varScale="1">
        <p:scale>
          <a:sx n="93" d="100"/>
          <a:sy n="93" d="100"/>
        </p:scale>
        <p:origin x="546" y="7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06" d="100"/>
          <a:sy n="106" d="100"/>
        </p:scale>
        <p:origin x="480" y="-167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2019-02-22</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2019-02-22</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80489"/>
          </a:xfrm>
        </p:spPr>
        <p:txBody>
          <a:bodyPr/>
          <a:lstStyle/>
          <a:p>
            <a:r>
              <a:rPr lang="en-US" dirty="0"/>
              <a:t>Motivation is a</a:t>
            </a:r>
            <a:r>
              <a:rPr lang="en-US" dirty="0" smtClean="0"/>
              <a:t> </a:t>
            </a:r>
            <a:r>
              <a:rPr lang="en-US" dirty="0"/>
              <a:t>word derived from the word ’motive’ which means needs, desires, wants or drives within the individuals</a:t>
            </a:r>
            <a:r>
              <a:rPr lang="en-US" dirty="0" smtClean="0"/>
              <a:t>.</a:t>
            </a:r>
          </a:p>
          <a:p>
            <a:endParaRPr lang="en-US" dirty="0"/>
          </a:p>
          <a:p>
            <a:r>
              <a:rPr lang="en-US" dirty="0" smtClean="0"/>
              <a:t> </a:t>
            </a:r>
            <a:r>
              <a:rPr lang="en-US" dirty="0"/>
              <a:t>It is the process of stimulating people </a:t>
            </a:r>
            <a:r>
              <a:rPr lang="en-US" dirty="0" smtClean="0"/>
              <a:t>to take </a:t>
            </a:r>
            <a:r>
              <a:rPr lang="en-US" dirty="0"/>
              <a:t>actions to accomplish </a:t>
            </a:r>
            <a:r>
              <a:rPr lang="en-US" dirty="0" smtClean="0"/>
              <a:t>their </a:t>
            </a:r>
            <a:r>
              <a:rPr lang="en-US" dirty="0"/>
              <a:t>goals. </a:t>
            </a:r>
            <a:endParaRPr lang="en-US" dirty="0" smtClean="0"/>
          </a:p>
          <a:p>
            <a:endParaRPr lang="en-US" dirty="0"/>
          </a:p>
          <a:p>
            <a:r>
              <a:rPr lang="en-US" dirty="0" smtClean="0"/>
              <a:t>In </a:t>
            </a:r>
            <a:r>
              <a:rPr lang="en-US" dirty="0"/>
              <a:t>the </a:t>
            </a:r>
            <a:r>
              <a:rPr lang="en-US" dirty="0" smtClean="0"/>
              <a:t>industry, the context of motive revolve around </a:t>
            </a:r>
            <a:r>
              <a:rPr lang="en-US" dirty="0"/>
              <a:t>the psychological factors stimulating </a:t>
            </a:r>
            <a:r>
              <a:rPr lang="en-US" dirty="0" smtClean="0"/>
              <a:t>a person’s behavior like:</a:t>
            </a:r>
            <a:endParaRPr lang="en-US" dirty="0"/>
          </a:p>
          <a:p>
            <a:endParaRPr lang="en-US" dirty="0"/>
          </a:p>
          <a:p>
            <a:pPr marL="171450" indent="-171450">
              <a:buFont typeface="Arial" panose="020B0604020202020204" pitchFamily="34" charset="0"/>
              <a:buChar char="•"/>
            </a:pPr>
            <a:r>
              <a:rPr lang="en-US" dirty="0" smtClean="0"/>
              <a:t>Desire </a:t>
            </a:r>
            <a:r>
              <a:rPr lang="en-US" dirty="0"/>
              <a:t>for money</a:t>
            </a:r>
          </a:p>
          <a:p>
            <a:pPr marL="171450" indent="-171450">
              <a:buFont typeface="Arial" panose="020B0604020202020204" pitchFamily="34" charset="0"/>
              <a:buChar char="•"/>
            </a:pPr>
            <a:r>
              <a:rPr lang="en-US" dirty="0" smtClean="0"/>
              <a:t>Success</a:t>
            </a:r>
            <a:endParaRPr lang="en-US" dirty="0"/>
          </a:p>
          <a:p>
            <a:pPr marL="171450" indent="-171450">
              <a:buFont typeface="Arial" panose="020B0604020202020204" pitchFamily="34" charset="0"/>
              <a:buChar char="•"/>
            </a:pPr>
            <a:r>
              <a:rPr lang="en-US" dirty="0" smtClean="0"/>
              <a:t>Recognition</a:t>
            </a:r>
            <a:endParaRPr lang="en-US" dirty="0"/>
          </a:p>
          <a:p>
            <a:pPr marL="171450" indent="-171450">
              <a:buFont typeface="Arial" panose="020B0604020202020204" pitchFamily="34" charset="0"/>
              <a:buChar char="•"/>
            </a:pPr>
            <a:r>
              <a:rPr lang="en-US" dirty="0" smtClean="0"/>
              <a:t>Job-satisfaction</a:t>
            </a:r>
          </a:p>
          <a:p>
            <a:pPr marL="171450" indent="-171450">
              <a:buFont typeface="Arial" panose="020B0604020202020204" pitchFamily="34" charset="0"/>
              <a:buChar char="•"/>
            </a:pPr>
            <a:r>
              <a:rPr lang="en-US" dirty="0" smtClean="0"/>
              <a:t>Team work</a:t>
            </a:r>
          </a:p>
          <a:p>
            <a:pPr marL="171450" indent="-171450">
              <a:buFont typeface="Arial" panose="020B0604020202020204" pitchFamily="34" charset="0"/>
              <a:buChar char="•"/>
            </a:pPr>
            <a:endParaRPr lang="en-US" dirty="0" smtClean="0"/>
          </a:p>
          <a:p>
            <a:r>
              <a:rPr lang="en-US" dirty="0"/>
              <a:t>One of the most important functions </a:t>
            </a:r>
            <a:r>
              <a:rPr lang="en-US" dirty="0" smtClean="0"/>
              <a:t>in </a:t>
            </a:r>
            <a:r>
              <a:rPr lang="en-US" dirty="0"/>
              <a:t>management is to create </a:t>
            </a:r>
            <a:r>
              <a:rPr lang="en-US" dirty="0" smtClean="0"/>
              <a:t>a willingness </a:t>
            </a:r>
            <a:r>
              <a:rPr lang="en-US" dirty="0"/>
              <a:t>amongst the employees to </a:t>
            </a:r>
            <a:r>
              <a:rPr lang="en-US" dirty="0" smtClean="0"/>
              <a:t>perform with the </a:t>
            </a:r>
            <a:r>
              <a:rPr lang="en-US" dirty="0"/>
              <a:t>best of their abilities. </a:t>
            </a:r>
            <a:endParaRPr lang="en-US" dirty="0" smtClean="0"/>
          </a:p>
          <a:p>
            <a:endParaRPr lang="en-US" dirty="0"/>
          </a:p>
          <a:p>
            <a:r>
              <a:rPr lang="en-US" dirty="0" smtClean="0"/>
              <a:t>Therefore </a:t>
            </a:r>
            <a:r>
              <a:rPr lang="en-US" dirty="0"/>
              <a:t>the role of a leader is to arouse interest in performance of employees in their jobs. </a:t>
            </a:r>
            <a:endParaRPr lang="en-US" dirty="0" smtClean="0"/>
          </a:p>
          <a:p>
            <a:r>
              <a:rPr lang="en-US" dirty="0" smtClean="0"/>
              <a:t>Motivation primarily consist of the following 3 factors:</a:t>
            </a:r>
            <a:endParaRPr lang="en-US" dirty="0"/>
          </a:p>
          <a:p>
            <a:endParaRPr lang="en-US" dirty="0"/>
          </a:p>
          <a:p>
            <a:pPr marL="171450" indent="-171450">
              <a:buFont typeface="Arial" panose="020B0604020202020204" pitchFamily="34" charset="0"/>
              <a:buChar char="•"/>
            </a:pPr>
            <a:r>
              <a:rPr lang="en-US" dirty="0"/>
              <a:t>A </a:t>
            </a:r>
            <a:r>
              <a:rPr lang="en-US" dirty="0" smtClean="0"/>
              <a:t>very much felt drive</a:t>
            </a:r>
          </a:p>
          <a:p>
            <a:pPr marL="171450" indent="-171450">
              <a:buFont typeface="Arial" panose="020B0604020202020204" pitchFamily="34" charset="0"/>
              <a:buChar char="•"/>
            </a:pPr>
            <a:r>
              <a:rPr lang="en-US" dirty="0" smtClean="0"/>
              <a:t>A </a:t>
            </a:r>
            <a:r>
              <a:rPr lang="en-US" dirty="0"/>
              <a:t>stimulus </a:t>
            </a:r>
            <a:r>
              <a:rPr lang="en-US" dirty="0" smtClean="0"/>
              <a:t>that has to be aroused</a:t>
            </a:r>
          </a:p>
          <a:p>
            <a:pPr marL="171450" indent="-171450">
              <a:buFont typeface="Arial" panose="020B0604020202020204" pitchFamily="34" charset="0"/>
              <a:buChar char="•"/>
            </a:pPr>
            <a:r>
              <a:rPr lang="en-US" dirty="0" smtClean="0"/>
              <a:t>Accomplishment of goals and satisfaction</a:t>
            </a: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4</a:t>
            </a:fld>
            <a:endParaRPr lang="en-ZA" dirty="0"/>
          </a:p>
        </p:txBody>
      </p:sp>
    </p:spTree>
    <p:extLst>
      <p:ext uri="{BB962C8B-B14F-4D97-AF65-F5344CB8AC3E}">
        <p14:creationId xmlns:p14="http://schemas.microsoft.com/office/powerpoint/2010/main" val="3933827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30193B-564F-4854-8A52-728F3FB19C85}" type="slidenum">
              <a:rPr lang="en-ZA" smtClean="0"/>
              <a:t>14</a:t>
            </a:fld>
            <a:endParaRPr lang="en-ZA" dirty="0"/>
          </a:p>
        </p:txBody>
      </p:sp>
    </p:spTree>
    <p:extLst>
      <p:ext uri="{BB962C8B-B14F-4D97-AF65-F5344CB8AC3E}">
        <p14:creationId xmlns:p14="http://schemas.microsoft.com/office/powerpoint/2010/main" val="322800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16702"/>
          </a:xfrm>
        </p:spPr>
        <p:txBody>
          <a:bodyPr/>
          <a:lstStyle/>
          <a:p>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16</a:t>
            </a:fld>
            <a:endParaRPr lang="en-ZA" dirty="0"/>
          </a:p>
        </p:txBody>
      </p:sp>
    </p:spTree>
    <p:extLst>
      <p:ext uri="{BB962C8B-B14F-4D97-AF65-F5344CB8AC3E}">
        <p14:creationId xmlns:p14="http://schemas.microsoft.com/office/powerpoint/2010/main" val="3926125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16702"/>
          </a:xfrm>
        </p:spPr>
        <p:txBody>
          <a:bodyPr/>
          <a:lstStyle/>
          <a:p>
            <a:r>
              <a:rPr lang="en-US" b="1" u="sng" dirty="0" smtClean="0"/>
              <a:t>Needs described from highest to lowest:</a:t>
            </a:r>
          </a:p>
          <a:p>
            <a:endParaRPr lang="en-US" b="1" u="sng" dirty="0"/>
          </a:p>
          <a:p>
            <a:pPr marL="228600" indent="-228600">
              <a:buFont typeface="+mj-lt"/>
              <a:buAutoNum type="arabicPeriod"/>
            </a:pPr>
            <a:r>
              <a:rPr lang="en-US" dirty="0"/>
              <a:t>These needs are basic to human life and, hence, include food, clothing, shelter, air, water and necessities of life. These needs relate to the survival and maintenance of human life. They exert tremendous influence on human </a:t>
            </a:r>
            <a:r>
              <a:rPr lang="en-US" dirty="0" smtClean="0"/>
              <a:t>behavior.</a:t>
            </a:r>
          </a:p>
          <a:p>
            <a:pPr marL="228600" indent="-228600">
              <a:buFont typeface="+mj-lt"/>
              <a:buAutoNum type="arabicPeriod"/>
            </a:pPr>
            <a:r>
              <a:rPr lang="en-US" dirty="0"/>
              <a:t>After satisfying the physiological needs, the next needs felt are called safety and security needs. These needs find expression in such desires as economic security and protection from physical dangers. </a:t>
            </a:r>
            <a:endParaRPr lang="en-US" dirty="0" smtClean="0"/>
          </a:p>
          <a:p>
            <a:pPr marL="228600" indent="-228600">
              <a:buFont typeface="+mj-lt"/>
              <a:buAutoNum type="arabicPeriod"/>
            </a:pPr>
            <a:r>
              <a:rPr lang="en-US" dirty="0" smtClean="0"/>
              <a:t>Humans are social beings. </a:t>
            </a:r>
            <a:r>
              <a:rPr lang="en-US" dirty="0"/>
              <a:t>He is, therefore, interested in social interaction, companionship, belongingness, etc. It is this </a:t>
            </a:r>
            <a:r>
              <a:rPr lang="en-US" dirty="0" smtClean="0"/>
              <a:t>socializing </a:t>
            </a:r>
            <a:r>
              <a:rPr lang="en-US" dirty="0"/>
              <a:t>and belongingness why individuals prefer to work in groups and especially older people go to work</a:t>
            </a:r>
            <a:r>
              <a:rPr lang="en-US" dirty="0" smtClean="0"/>
              <a:t>.</a:t>
            </a:r>
          </a:p>
          <a:p>
            <a:pPr marL="228600" indent="-228600">
              <a:buFont typeface="+mj-lt"/>
              <a:buAutoNum type="arabicPeriod"/>
            </a:pPr>
            <a:r>
              <a:rPr lang="en-US" dirty="0"/>
              <a:t>These needs refer to self-esteem and self-respect. They include such needs which indicate self-confidence, achievement, competence, knowledge and independence. </a:t>
            </a:r>
            <a:endParaRPr lang="en-US" dirty="0" smtClean="0"/>
          </a:p>
          <a:p>
            <a:pPr marL="228600" indent="-228600">
              <a:buFont typeface="+mj-lt"/>
              <a:buAutoNum type="arabicPeriod"/>
            </a:pPr>
            <a:r>
              <a:rPr lang="en-US" dirty="0"/>
              <a:t>This level represents the culmination of all the lower, intermediate, and higher needs of human beings. In other words, the final step under the need hierarchy model is the need for self-actualization. This refers to fulfillment.</a:t>
            </a:r>
            <a:endParaRPr lang="en-US" dirty="0" smtClean="0"/>
          </a:p>
          <a:p>
            <a:endParaRPr lang="en-US" dirty="0" smtClean="0"/>
          </a:p>
          <a:p>
            <a:r>
              <a:rPr lang="en-US" dirty="0"/>
              <a:t>According to Maslow, the human needs follow a definite sequence of domination. </a:t>
            </a:r>
            <a:endParaRPr lang="en-US" dirty="0" smtClean="0"/>
          </a:p>
          <a:p>
            <a:endParaRPr lang="en-US" dirty="0"/>
          </a:p>
          <a:p>
            <a:r>
              <a:rPr lang="en-US" dirty="0" smtClean="0"/>
              <a:t>The </a:t>
            </a:r>
            <a:r>
              <a:rPr lang="en-US" dirty="0"/>
              <a:t>second need does not arise until the first is reasonably satisfied, and the third need does not emerge until the first two needs have been reasonably satisfied and it goes on.</a:t>
            </a:r>
          </a:p>
        </p:txBody>
      </p:sp>
      <p:sp>
        <p:nvSpPr>
          <p:cNvPr id="4" name="Slide Number Placeholder 3"/>
          <p:cNvSpPr>
            <a:spLocks noGrp="1"/>
          </p:cNvSpPr>
          <p:nvPr>
            <p:ph type="sldNum" sz="quarter" idx="10"/>
          </p:nvPr>
        </p:nvSpPr>
        <p:spPr/>
        <p:txBody>
          <a:bodyPr/>
          <a:lstStyle/>
          <a:p>
            <a:fld id="{8530193B-564F-4854-8A52-728F3FB19C85}" type="slidenum">
              <a:rPr lang="en-ZA" smtClean="0"/>
              <a:t>6</a:t>
            </a:fld>
            <a:endParaRPr lang="en-ZA" dirty="0"/>
          </a:p>
        </p:txBody>
      </p:sp>
    </p:spTree>
    <p:extLst>
      <p:ext uri="{BB962C8B-B14F-4D97-AF65-F5344CB8AC3E}">
        <p14:creationId xmlns:p14="http://schemas.microsoft.com/office/powerpoint/2010/main" val="1344705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16702"/>
          </a:xfrm>
        </p:spPr>
        <p:txBody>
          <a:bodyPr/>
          <a:lstStyle/>
          <a:p>
            <a:r>
              <a:rPr lang="en-US" b="1" u="sng" dirty="0" smtClean="0"/>
              <a:t>This is what Conley says:</a:t>
            </a:r>
          </a:p>
          <a:p>
            <a:endParaRPr lang="en-US" b="1" u="sng" dirty="0"/>
          </a:p>
          <a:p>
            <a:r>
              <a:rPr lang="en-US" sz="1400" dirty="0"/>
              <a:t>“In one exercise, we got groups of eight housekeepers at a table and asked an abstract question: if someone from Mars came down and saw what you were doing as a housekeeper in a hotel, what name would they call you? They came up with “The Serenity Sisters,” “The Clutter Busters,” and “The Peace of Mind Police.” There was a sense that people were doing more than just cleaning a room. They were creating a space for a traveler who was far away from home to feel safe and protected</a:t>
            </a:r>
            <a:r>
              <a:rPr lang="en-US" sz="1400" dirty="0" smtClean="0"/>
              <a:t>.”</a:t>
            </a:r>
          </a:p>
          <a:p>
            <a:endParaRPr lang="en-US" sz="1400" dirty="0"/>
          </a:p>
          <a:p>
            <a:r>
              <a:rPr lang="en-US" dirty="0" smtClean="0"/>
              <a:t>This </a:t>
            </a:r>
            <a:r>
              <a:rPr lang="en-US" dirty="0"/>
              <a:t>proves that </a:t>
            </a:r>
            <a:r>
              <a:rPr lang="en-US" dirty="0" smtClean="0"/>
              <a:t>in </a:t>
            </a:r>
            <a:r>
              <a:rPr lang="en-US" dirty="0"/>
              <a:t>order to get the most out of your team, you should also make sure you support them in other aspects of their lives outside work. </a:t>
            </a:r>
            <a:endParaRPr lang="en-US" dirty="0" smtClean="0"/>
          </a:p>
          <a:p>
            <a:endParaRPr lang="en-US" dirty="0"/>
          </a:p>
          <a:p>
            <a:r>
              <a:rPr lang="en-US" dirty="0" smtClean="0"/>
              <a:t>Perhaps </a:t>
            </a:r>
            <a:r>
              <a:rPr lang="en-US" dirty="0"/>
              <a:t>you could offer flexible working hours to give employees time to focus on their families and make sure they are paid fairly to help them feel financially stable.</a:t>
            </a:r>
          </a:p>
        </p:txBody>
      </p:sp>
      <p:sp>
        <p:nvSpPr>
          <p:cNvPr id="4" name="Slide Number Placeholder 3"/>
          <p:cNvSpPr>
            <a:spLocks noGrp="1"/>
          </p:cNvSpPr>
          <p:nvPr>
            <p:ph type="sldNum" sz="quarter" idx="10"/>
          </p:nvPr>
        </p:nvSpPr>
        <p:spPr/>
        <p:txBody>
          <a:bodyPr/>
          <a:lstStyle/>
          <a:p>
            <a:fld id="{8530193B-564F-4854-8A52-728F3FB19C85}" type="slidenum">
              <a:rPr lang="en-ZA" smtClean="0"/>
              <a:t>7</a:t>
            </a:fld>
            <a:endParaRPr lang="en-ZA" dirty="0"/>
          </a:p>
        </p:txBody>
      </p:sp>
    </p:spTree>
    <p:extLst>
      <p:ext uri="{BB962C8B-B14F-4D97-AF65-F5344CB8AC3E}">
        <p14:creationId xmlns:p14="http://schemas.microsoft.com/office/powerpoint/2010/main" val="2285777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16702"/>
          </a:xfrm>
        </p:spPr>
        <p:txBody>
          <a:bodyPr/>
          <a:lstStyle/>
          <a:p>
            <a:r>
              <a:rPr lang="en-US" b="1" u="sng" dirty="0" smtClean="0"/>
              <a:t>Criticism on the Herzberg’s model:</a:t>
            </a:r>
          </a:p>
          <a:p>
            <a:endParaRPr lang="en-US" b="1" u="sng" dirty="0"/>
          </a:p>
          <a:p>
            <a:pPr marL="171450" indent="-171450">
              <a:buFont typeface="Arial" panose="020B0604020202020204" pitchFamily="34" charset="0"/>
              <a:buChar char="•"/>
            </a:pPr>
            <a:r>
              <a:rPr lang="en-US" dirty="0" smtClean="0"/>
              <a:t>People </a:t>
            </a:r>
            <a:r>
              <a:rPr lang="en-US" dirty="0"/>
              <a:t>generally tend to take credit themselves when things go well. They blame failure on the external environment.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The </a:t>
            </a:r>
            <a:r>
              <a:rPr lang="en-US" dirty="0"/>
              <a:t>theory basically explains job satisfaction, not motivation.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Even </a:t>
            </a:r>
            <a:r>
              <a:rPr lang="en-US" dirty="0"/>
              <a:t>job satisfaction is not measured on an overall basis. It is not unlikely that a person may dislike part of his/ her job, still thinks the job acceptable.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smtClean="0"/>
              <a:t>This </a:t>
            </a:r>
            <a:r>
              <a:rPr lang="en-US" dirty="0"/>
              <a:t>theory neglects situational variable to motivate an individual</a:t>
            </a:r>
            <a:r>
              <a:rPr lang="en-US" dirty="0" smtClean="0"/>
              <a:t>.</a:t>
            </a:r>
          </a:p>
          <a:p>
            <a:pPr marL="171450" indent="-171450">
              <a:buFont typeface="Arial" panose="020B0604020202020204" pitchFamily="34" charset="0"/>
              <a:buChar char="•"/>
            </a:pPr>
            <a:endParaRPr lang="en-US" dirty="0"/>
          </a:p>
          <a:p>
            <a:r>
              <a:rPr lang="en-US" dirty="0"/>
              <a:t>According to Herzberg, today’s motivators are tomorrow’s hygiene because the latter stop influencing the </a:t>
            </a:r>
            <a:r>
              <a:rPr lang="en-US" dirty="0" smtClean="0"/>
              <a:t>behavior </a:t>
            </a:r>
            <a:r>
              <a:rPr lang="en-US" dirty="0"/>
              <a:t>of persons when they get them. Accordingly, one’s hygiene may be the motivator of another.</a:t>
            </a:r>
          </a:p>
        </p:txBody>
      </p:sp>
      <p:sp>
        <p:nvSpPr>
          <p:cNvPr id="4" name="Slide Number Placeholder 3"/>
          <p:cNvSpPr>
            <a:spLocks noGrp="1"/>
          </p:cNvSpPr>
          <p:nvPr>
            <p:ph type="sldNum" sz="quarter" idx="10"/>
          </p:nvPr>
        </p:nvSpPr>
        <p:spPr/>
        <p:txBody>
          <a:bodyPr/>
          <a:lstStyle/>
          <a:p>
            <a:fld id="{8530193B-564F-4854-8A52-728F3FB19C85}" type="slidenum">
              <a:rPr lang="en-ZA" smtClean="0"/>
              <a:t>8</a:t>
            </a:fld>
            <a:endParaRPr lang="en-ZA" dirty="0"/>
          </a:p>
        </p:txBody>
      </p:sp>
    </p:spTree>
    <p:extLst>
      <p:ext uri="{BB962C8B-B14F-4D97-AF65-F5344CB8AC3E}">
        <p14:creationId xmlns:p14="http://schemas.microsoft.com/office/powerpoint/2010/main" val="351705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16702"/>
          </a:xfrm>
        </p:spPr>
        <p:txBody>
          <a:bodyPr/>
          <a:lstStyle/>
          <a:p>
            <a:pPr marL="171450" indent="-171450">
              <a:buFont typeface="Wingdings" panose="05000000000000000000" pitchFamily="2" charset="2"/>
              <a:buChar char="ü"/>
            </a:pPr>
            <a:r>
              <a:rPr lang="en-US" dirty="0"/>
              <a:t>To prevent job dissatisfaction, make sure that your employees feel that they are treated right by offering them the best possible working conditions and fair pay. </a:t>
            </a:r>
            <a:endParaRPr lang="en-US" dirty="0" smtClean="0"/>
          </a:p>
          <a:p>
            <a:pPr marL="171450" indent="-171450">
              <a:buFont typeface="Wingdings" panose="05000000000000000000" pitchFamily="2" charset="2"/>
              <a:buChar char="ü"/>
            </a:pPr>
            <a:endParaRPr lang="en-US" dirty="0"/>
          </a:p>
          <a:p>
            <a:pPr marL="171450" indent="-171450">
              <a:buFont typeface="Wingdings" panose="05000000000000000000" pitchFamily="2" charset="2"/>
              <a:buChar char="ü"/>
            </a:pPr>
            <a:r>
              <a:rPr lang="en-US" dirty="0" smtClean="0"/>
              <a:t>Make </a:t>
            </a:r>
            <a:r>
              <a:rPr lang="en-US" dirty="0"/>
              <a:t>sure you pay attention to your team and form supportive relationships with them.</a:t>
            </a:r>
          </a:p>
          <a:p>
            <a:pPr marL="171450" indent="-171450">
              <a:buFont typeface="Wingdings" panose="05000000000000000000" pitchFamily="2" charset="2"/>
              <a:buChar char="ü"/>
            </a:pPr>
            <a:endParaRPr lang="en-US" dirty="0"/>
          </a:p>
          <a:p>
            <a:pPr marL="171450" indent="-171450">
              <a:buFont typeface="Wingdings" panose="05000000000000000000" pitchFamily="2" charset="2"/>
              <a:buChar char="ü"/>
            </a:pPr>
            <a:r>
              <a:rPr lang="en-US" dirty="0"/>
              <a:t>Don’t forget that all of your employees are different and what motivates one person might not motivate another.</a:t>
            </a:r>
            <a:endParaRPr lang="en-US" dirty="0" smtClean="0"/>
          </a:p>
        </p:txBody>
      </p:sp>
      <p:sp>
        <p:nvSpPr>
          <p:cNvPr id="4" name="Slide Number Placeholder 3"/>
          <p:cNvSpPr>
            <a:spLocks noGrp="1"/>
          </p:cNvSpPr>
          <p:nvPr>
            <p:ph type="sldNum" sz="quarter" idx="10"/>
          </p:nvPr>
        </p:nvSpPr>
        <p:spPr/>
        <p:txBody>
          <a:bodyPr/>
          <a:lstStyle/>
          <a:p>
            <a:fld id="{8530193B-564F-4854-8A52-728F3FB19C85}" type="slidenum">
              <a:rPr lang="en-ZA" smtClean="0"/>
              <a:t>9</a:t>
            </a:fld>
            <a:endParaRPr lang="en-ZA" dirty="0"/>
          </a:p>
        </p:txBody>
      </p:sp>
    </p:spTree>
    <p:extLst>
      <p:ext uri="{BB962C8B-B14F-4D97-AF65-F5344CB8AC3E}">
        <p14:creationId xmlns:p14="http://schemas.microsoft.com/office/powerpoint/2010/main" val="2552674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16702"/>
          </a:xfrm>
        </p:spPr>
        <p:txBody>
          <a:bodyPr/>
          <a:lstStyle/>
          <a:p>
            <a:r>
              <a:rPr lang="en-US" b="1" u="sng" dirty="0" smtClean="0"/>
              <a:t>Theory X consists of the following assumptions</a:t>
            </a:r>
          </a:p>
          <a:p>
            <a:endParaRPr lang="en-US" b="1" u="sng" dirty="0"/>
          </a:p>
          <a:p>
            <a:pPr marL="228600" indent="-228600">
              <a:buFont typeface="+mj-lt"/>
              <a:buAutoNum type="arabicPeriod"/>
            </a:pPr>
            <a:r>
              <a:rPr lang="en-US" dirty="0" smtClean="0"/>
              <a:t>People </a:t>
            </a:r>
            <a:r>
              <a:rPr lang="en-US" dirty="0"/>
              <a:t>are by nature indolent. That is, they like to work as little as possible.</a:t>
            </a:r>
          </a:p>
          <a:p>
            <a:pPr marL="228600" indent="-228600">
              <a:buFont typeface="+mj-lt"/>
              <a:buAutoNum type="arabicPeriod"/>
            </a:pPr>
            <a:endParaRPr lang="en-US" dirty="0"/>
          </a:p>
          <a:p>
            <a:pPr marL="228600" indent="-228600">
              <a:buFont typeface="+mj-lt"/>
              <a:buAutoNum type="arabicPeriod"/>
            </a:pPr>
            <a:r>
              <a:rPr lang="en-US" dirty="0" smtClean="0"/>
              <a:t>People </a:t>
            </a:r>
            <a:r>
              <a:rPr lang="en-US" dirty="0"/>
              <a:t>lack ambition, dislike responsibility, and prefer to be directed by others.</a:t>
            </a:r>
          </a:p>
          <a:p>
            <a:pPr marL="228600" indent="-228600">
              <a:buFont typeface="+mj-lt"/>
              <a:buAutoNum type="arabicPeriod"/>
            </a:pPr>
            <a:endParaRPr lang="en-US" dirty="0"/>
          </a:p>
          <a:p>
            <a:pPr marL="228600" indent="-228600">
              <a:buFont typeface="+mj-lt"/>
              <a:buAutoNum type="arabicPeriod"/>
            </a:pPr>
            <a:r>
              <a:rPr lang="en-US" dirty="0" smtClean="0"/>
              <a:t>People </a:t>
            </a:r>
            <a:r>
              <a:rPr lang="en-US" dirty="0"/>
              <a:t>are inherently self-centered and indifferent to </a:t>
            </a:r>
            <a:r>
              <a:rPr lang="en-US" dirty="0" smtClean="0"/>
              <a:t>organizational </a:t>
            </a:r>
            <a:r>
              <a:rPr lang="en-US" dirty="0"/>
              <a:t>needs and goals.</a:t>
            </a:r>
          </a:p>
          <a:p>
            <a:pPr marL="228600" indent="-228600">
              <a:buFont typeface="+mj-lt"/>
              <a:buAutoNum type="arabicPeriod"/>
            </a:pPr>
            <a:endParaRPr lang="en-US" dirty="0"/>
          </a:p>
          <a:p>
            <a:pPr marL="228600" indent="-228600">
              <a:buFont typeface="+mj-lt"/>
              <a:buAutoNum type="arabicPeriod"/>
            </a:pPr>
            <a:r>
              <a:rPr lang="en-US" dirty="0" smtClean="0"/>
              <a:t>People </a:t>
            </a:r>
            <a:r>
              <a:rPr lang="en-US" dirty="0"/>
              <a:t>are generally gullible and not very sharp and bright</a:t>
            </a:r>
            <a:r>
              <a:rPr lang="en-US" dirty="0" smtClean="0"/>
              <a:t>.</a:t>
            </a:r>
          </a:p>
          <a:p>
            <a:pPr marL="228600" indent="-228600">
              <a:buFont typeface="+mj-lt"/>
              <a:buAutoNum type="arabicPeriod"/>
            </a:pPr>
            <a:endParaRPr lang="en-US" dirty="0"/>
          </a:p>
          <a:p>
            <a:r>
              <a:rPr lang="en-US" b="1" u="sng" dirty="0" smtClean="0"/>
              <a:t>Theory Y consists of the following assumptions</a:t>
            </a:r>
          </a:p>
          <a:p>
            <a:endParaRPr lang="en-US" b="1" u="sng" dirty="0"/>
          </a:p>
          <a:p>
            <a:pPr marL="228600" indent="-228600">
              <a:buFont typeface="+mj-lt"/>
              <a:buAutoNum type="arabicPeriod"/>
            </a:pPr>
            <a:r>
              <a:rPr lang="en-US" dirty="0" smtClean="0"/>
              <a:t>People </a:t>
            </a:r>
            <a:r>
              <a:rPr lang="en-US" dirty="0"/>
              <a:t>are not by nature passive or resistant to </a:t>
            </a:r>
            <a:r>
              <a:rPr lang="en-US" dirty="0" smtClean="0"/>
              <a:t>organizational </a:t>
            </a:r>
            <a:r>
              <a:rPr lang="en-US" dirty="0"/>
              <a:t>goals.</a:t>
            </a:r>
          </a:p>
          <a:p>
            <a:pPr marL="228600" indent="-228600">
              <a:buFont typeface="+mj-lt"/>
              <a:buAutoNum type="arabicPeriod"/>
            </a:pPr>
            <a:endParaRPr lang="en-US" dirty="0"/>
          </a:p>
          <a:p>
            <a:pPr marL="228600" indent="-228600">
              <a:buFont typeface="+mj-lt"/>
              <a:buAutoNum type="arabicPeriod"/>
            </a:pPr>
            <a:r>
              <a:rPr lang="en-US" dirty="0" smtClean="0"/>
              <a:t>They </a:t>
            </a:r>
            <a:r>
              <a:rPr lang="en-US" dirty="0"/>
              <a:t>want to assume responsibility.</a:t>
            </a:r>
          </a:p>
          <a:p>
            <a:pPr marL="228600" indent="-228600">
              <a:buFont typeface="+mj-lt"/>
              <a:buAutoNum type="arabicPeriod"/>
            </a:pPr>
            <a:endParaRPr lang="en-US" dirty="0"/>
          </a:p>
          <a:p>
            <a:pPr marL="228600" indent="-228600">
              <a:buFont typeface="+mj-lt"/>
              <a:buAutoNum type="arabicPeriod"/>
            </a:pPr>
            <a:r>
              <a:rPr lang="en-US" dirty="0" smtClean="0"/>
              <a:t>They </a:t>
            </a:r>
            <a:r>
              <a:rPr lang="en-US" dirty="0"/>
              <a:t>want their </a:t>
            </a:r>
            <a:r>
              <a:rPr lang="en-US" dirty="0" smtClean="0"/>
              <a:t>organization </a:t>
            </a:r>
            <a:r>
              <a:rPr lang="en-US" dirty="0"/>
              <a:t>to succeed.</a:t>
            </a:r>
          </a:p>
          <a:p>
            <a:pPr marL="228600" indent="-228600">
              <a:buFont typeface="+mj-lt"/>
              <a:buAutoNum type="arabicPeriod"/>
            </a:pPr>
            <a:endParaRPr lang="en-US" dirty="0"/>
          </a:p>
          <a:p>
            <a:pPr marL="228600" indent="-228600">
              <a:buFont typeface="+mj-lt"/>
              <a:buAutoNum type="arabicPeriod"/>
            </a:pPr>
            <a:r>
              <a:rPr lang="en-US" dirty="0" smtClean="0"/>
              <a:t>People </a:t>
            </a:r>
            <a:r>
              <a:rPr lang="en-US" dirty="0"/>
              <a:t>are capable of directing their own </a:t>
            </a:r>
            <a:r>
              <a:rPr lang="en-US" dirty="0" smtClean="0"/>
              <a:t>behavior.</a:t>
            </a:r>
            <a:endParaRPr lang="en-US" dirty="0"/>
          </a:p>
          <a:p>
            <a:pPr marL="228600" indent="-228600">
              <a:buFont typeface="+mj-lt"/>
              <a:buAutoNum type="arabicPeriod"/>
            </a:pPr>
            <a:endParaRPr lang="en-US" dirty="0"/>
          </a:p>
          <a:p>
            <a:pPr marL="228600" indent="-228600">
              <a:buFont typeface="+mj-lt"/>
              <a:buAutoNum type="arabicPeriod"/>
            </a:pPr>
            <a:r>
              <a:rPr lang="en-US" dirty="0" smtClean="0"/>
              <a:t>They </a:t>
            </a:r>
            <a:r>
              <a:rPr lang="en-US" dirty="0"/>
              <a:t>have need for achievement.</a:t>
            </a:r>
          </a:p>
        </p:txBody>
      </p:sp>
      <p:sp>
        <p:nvSpPr>
          <p:cNvPr id="4" name="Slide Number Placeholder 3"/>
          <p:cNvSpPr>
            <a:spLocks noGrp="1"/>
          </p:cNvSpPr>
          <p:nvPr>
            <p:ph type="sldNum" sz="quarter" idx="10"/>
          </p:nvPr>
        </p:nvSpPr>
        <p:spPr/>
        <p:txBody>
          <a:bodyPr/>
          <a:lstStyle/>
          <a:p>
            <a:fld id="{8530193B-564F-4854-8A52-728F3FB19C85}" type="slidenum">
              <a:rPr lang="en-ZA" smtClean="0"/>
              <a:t>10</a:t>
            </a:fld>
            <a:endParaRPr lang="en-ZA" dirty="0"/>
          </a:p>
        </p:txBody>
      </p:sp>
    </p:spTree>
    <p:extLst>
      <p:ext uri="{BB962C8B-B14F-4D97-AF65-F5344CB8AC3E}">
        <p14:creationId xmlns:p14="http://schemas.microsoft.com/office/powerpoint/2010/main" val="398660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30193B-564F-4854-8A52-728F3FB19C85}" type="slidenum">
              <a:rPr lang="en-ZA" smtClean="0"/>
              <a:t>11</a:t>
            </a:fld>
            <a:endParaRPr lang="en-ZA" dirty="0"/>
          </a:p>
        </p:txBody>
      </p:sp>
    </p:spTree>
    <p:extLst>
      <p:ext uri="{BB962C8B-B14F-4D97-AF65-F5344CB8AC3E}">
        <p14:creationId xmlns:p14="http://schemas.microsoft.com/office/powerpoint/2010/main" val="1982627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16702"/>
          </a:xfrm>
        </p:spPr>
        <p:txBody>
          <a:bodyPr/>
          <a:lstStyle/>
          <a:p>
            <a:r>
              <a:rPr lang="en-US" b="1" u="sng" dirty="0" smtClean="0"/>
              <a:t>The 3 needs:</a:t>
            </a:r>
          </a:p>
          <a:p>
            <a:endParaRPr lang="en-US" b="1" u="sng" dirty="0" smtClean="0"/>
          </a:p>
          <a:p>
            <a:pPr marL="228600" indent="-228600">
              <a:buFont typeface="+mj-lt"/>
              <a:buAutoNum type="arabicPeriod"/>
            </a:pPr>
            <a:r>
              <a:rPr lang="en-US" dirty="0"/>
              <a:t>This is the drive to excel, to achieve in relation to a set of standard, and to strive to succeed. In other words, need for achievement is a </a:t>
            </a:r>
            <a:r>
              <a:rPr lang="en-US" dirty="0" smtClean="0"/>
              <a:t>behavior </a:t>
            </a:r>
            <a:r>
              <a:rPr lang="en-US" dirty="0"/>
              <a:t>directed toward competition with a standard of excellence. </a:t>
            </a:r>
            <a:r>
              <a:rPr lang="en-US" dirty="0" smtClean="0"/>
              <a:t>McClelland </a:t>
            </a:r>
            <a:r>
              <a:rPr lang="en-US" dirty="0"/>
              <a:t>found that people with a high need for achievement perform better than those with a moderate or low need for achievement, and noted regional / national differences in achievement motivation</a:t>
            </a:r>
            <a:r>
              <a:rPr lang="en-US" dirty="0" smtClean="0"/>
              <a:t>.</a:t>
            </a:r>
          </a:p>
          <a:p>
            <a:pPr marL="228600" indent="-228600">
              <a:buFont typeface="+mj-lt"/>
              <a:buAutoNum type="arabicPeriod"/>
            </a:pPr>
            <a:endParaRPr lang="en-US" b="1" u="sng" dirty="0" smtClean="0"/>
          </a:p>
          <a:p>
            <a:pPr marL="228600" indent="-228600">
              <a:buFont typeface="+mj-lt"/>
              <a:buAutoNum type="arabicPeriod"/>
            </a:pPr>
            <a:r>
              <a:rPr lang="en-US" dirty="0"/>
              <a:t>The need for power is concerned with making an impact on others, the desire to influence others, the urge to change people, and the desire to make a difference in life. People with a high need for power are people who like to be in control of people and events. This results in ultimate satisfaction to man</a:t>
            </a:r>
            <a:r>
              <a:rPr lang="en-US" dirty="0" smtClean="0"/>
              <a:t>.</a:t>
            </a:r>
          </a:p>
          <a:p>
            <a:pPr marL="228600" indent="-228600">
              <a:buFont typeface="+mj-lt"/>
              <a:buAutoNum type="arabicPeriod"/>
            </a:pPr>
            <a:endParaRPr lang="en-US" dirty="0" smtClean="0"/>
          </a:p>
          <a:p>
            <a:pPr marL="228600" indent="-228600">
              <a:buFont typeface="+mj-lt"/>
              <a:buAutoNum type="arabicPeriod"/>
            </a:pPr>
            <a:r>
              <a:rPr lang="en-US" dirty="0"/>
              <a:t>The need for affiliation is defined as a desire to establish and maintain friendly and warm relations with other people’. The need for affiliation, in many ways, is similar to Maslow’s social needs</a:t>
            </a:r>
            <a:r>
              <a:rPr lang="en-US" dirty="0" smtClean="0"/>
              <a:t>.</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8530193B-564F-4854-8A52-728F3FB19C85}" type="slidenum">
              <a:rPr lang="en-ZA" smtClean="0"/>
              <a:t>12</a:t>
            </a:fld>
            <a:endParaRPr lang="en-ZA" dirty="0"/>
          </a:p>
        </p:txBody>
      </p:sp>
    </p:spTree>
    <p:extLst>
      <p:ext uri="{BB962C8B-B14F-4D97-AF65-F5344CB8AC3E}">
        <p14:creationId xmlns:p14="http://schemas.microsoft.com/office/powerpoint/2010/main" val="307519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616702"/>
          </a:xfrm>
        </p:spPr>
        <p:txBody>
          <a:bodyPr/>
          <a:lstStyle/>
          <a:p>
            <a:r>
              <a:rPr lang="en-US" b="1" u="sng" dirty="0" smtClean="0"/>
              <a:t>The 3 factors in Vroom’s theory of motivation:</a:t>
            </a:r>
          </a:p>
          <a:p>
            <a:endParaRPr lang="en-US" b="1" u="sng" dirty="0"/>
          </a:p>
          <a:p>
            <a:pPr marL="228600" indent="-228600">
              <a:buFont typeface="+mj-lt"/>
              <a:buAutoNum type="arabicPeriod"/>
            </a:pPr>
            <a:r>
              <a:rPr lang="en-US" dirty="0" smtClean="0"/>
              <a:t>Valence – The strength an individual exerts for a particular outcome or reward.</a:t>
            </a:r>
          </a:p>
          <a:p>
            <a:pPr marL="228600" indent="-228600">
              <a:buFont typeface="+mj-lt"/>
              <a:buAutoNum type="arabicPeriod"/>
            </a:pPr>
            <a:r>
              <a:rPr lang="en-US" dirty="0" smtClean="0"/>
              <a:t>Expectancy – How performant the individual is</a:t>
            </a:r>
          </a:p>
          <a:p>
            <a:pPr marL="228600" indent="-228600">
              <a:buFont typeface="+mj-lt"/>
              <a:buAutoNum type="arabicPeriod"/>
            </a:pPr>
            <a:r>
              <a:rPr lang="en-US" dirty="0"/>
              <a:t>Instrumentality- By instrumentality, Vroom means, the belief that performance is related to rewards.</a:t>
            </a:r>
          </a:p>
          <a:p>
            <a:pPr marL="228600" indent="-228600">
              <a:buFont typeface="+mj-lt"/>
              <a:buAutoNum type="arabicPeriod"/>
            </a:pPr>
            <a:endParaRPr lang="en-US" dirty="0"/>
          </a:p>
          <a:p>
            <a:r>
              <a:rPr lang="en-US" dirty="0"/>
              <a:t>Thus, Vroom’s motivation can also be expressed in the form of an equation as follows: Motivation = Valence x Expectancy x Instrumentality</a:t>
            </a:r>
          </a:p>
          <a:p>
            <a:pPr marL="228600" indent="-228600">
              <a:buFont typeface="+mj-lt"/>
              <a:buAutoNum type="arabicPeriod"/>
            </a:pPr>
            <a:endParaRPr lang="en-US" dirty="0"/>
          </a:p>
          <a:p>
            <a:r>
              <a:rPr lang="en-US" dirty="0"/>
              <a:t>Being the model multiplicative in nature, all the three variables must have high positive values to imply motivated performance choice. </a:t>
            </a:r>
            <a:endParaRPr lang="en-US" dirty="0" smtClean="0"/>
          </a:p>
          <a:p>
            <a:r>
              <a:rPr lang="en-US" dirty="0" smtClean="0"/>
              <a:t>If </a:t>
            </a:r>
            <a:r>
              <a:rPr lang="en-US" dirty="0"/>
              <a:t>any one of the variables approaches to zero level, the possibility of the so motivated performance also touches zero level.</a:t>
            </a:r>
          </a:p>
        </p:txBody>
      </p:sp>
      <p:sp>
        <p:nvSpPr>
          <p:cNvPr id="4" name="Slide Number Placeholder 3"/>
          <p:cNvSpPr>
            <a:spLocks noGrp="1"/>
          </p:cNvSpPr>
          <p:nvPr>
            <p:ph type="sldNum" sz="quarter" idx="10"/>
          </p:nvPr>
        </p:nvSpPr>
        <p:spPr/>
        <p:txBody>
          <a:bodyPr/>
          <a:lstStyle/>
          <a:p>
            <a:fld id="{8530193B-564F-4854-8A52-728F3FB19C85}" type="slidenum">
              <a:rPr lang="en-ZA" smtClean="0"/>
              <a:t>13</a:t>
            </a:fld>
            <a:endParaRPr lang="en-ZA" dirty="0"/>
          </a:p>
        </p:txBody>
      </p:sp>
    </p:spTree>
    <p:extLst>
      <p:ext uri="{BB962C8B-B14F-4D97-AF65-F5344CB8AC3E}">
        <p14:creationId xmlns:p14="http://schemas.microsoft.com/office/powerpoint/2010/main" val="3516934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a:lstStyle/>
          <a:p>
            <a:r>
              <a:rPr lang="en-ZA" dirty="0"/>
              <a:t>Add a footer</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Thank You</a:t>
            </a:r>
            <a:endParaRPr lang="en-ZA" dirty="0"/>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AFA90A43-BEC4-4B20-96E2-797B03FB82F2}"/>
              </a:ext>
            </a:extLst>
          </p:cNvPr>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2" name="Content Placeholder 2">
            <a:extLst>
              <a:ext uri="{FF2B5EF4-FFF2-40B4-BE49-F238E27FC236}">
                <a16:creationId xmlns:a16="http://schemas.microsoft.com/office/drawing/2014/main" id="{8A2C2023-6C37-4611-ACAF-5F2060202836}"/>
              </a:ext>
            </a:extLst>
          </p:cNvPr>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p14="http://schemas.microsoft.com/office/powerpoint/2010/main" val="2083656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60312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9" name="Freeform 5">
            <a:extLst>
              <a:ext uri="{FF2B5EF4-FFF2-40B4-BE49-F238E27FC236}">
                <a16:creationId xmlns:a16="http://schemas.microsoft.com/office/drawing/2014/main"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0" name="Freeform 5">
            <a:extLst>
              <a:ext uri="{FF2B5EF4-FFF2-40B4-BE49-F238E27FC236}">
                <a16:creationId xmlns:a16="http://schemas.microsoft.com/office/drawing/2014/main"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ZA" dirty="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9" name="Content Placeholder 3">
            <a:extLst>
              <a:ext uri="{FF2B5EF4-FFF2-40B4-BE49-F238E27FC236}">
                <a16:creationId xmlns:a16="http://schemas.microsoft.com/office/drawing/2014/main" id="{2CD5709C-84DE-45F3-AE9B-8B6FD7134AB5}"/>
              </a:ext>
            </a:extLst>
          </p:cNvPr>
          <p:cNvSpPr>
            <a:spLocks noGrp="1"/>
          </p:cNvSpPr>
          <p:nvPr>
            <p:ph sz="half" idx="2"/>
          </p:nvPr>
        </p:nvSpPr>
        <p:spPr>
          <a:xfrm>
            <a:off x="6299886" y="1511250"/>
            <a:ext cx="5460114" cy="4665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2">
            <a:extLst>
              <a:ext uri="{FF2B5EF4-FFF2-40B4-BE49-F238E27FC236}">
                <a16:creationId xmlns:a16="http://schemas.microsoft.com/office/drawing/2014/main" id="{36BB18B1-3B7F-4B18-A1C5-BB7DA443C63F}"/>
              </a:ext>
            </a:extLst>
          </p:cNvPr>
          <p:cNvSpPr>
            <a:spLocks noGrp="1"/>
          </p:cNvSpPr>
          <p:nvPr>
            <p:ph sz="half" idx="1"/>
          </p:nvPr>
        </p:nvSpPr>
        <p:spPr>
          <a:xfrm>
            <a:off x="456816" y="1511250"/>
            <a:ext cx="5460114" cy="46657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5" name="Text Placeholder 2">
            <a:extLst>
              <a:ext uri="{FF2B5EF4-FFF2-40B4-BE49-F238E27FC236}">
                <a16:creationId xmlns:a16="http://schemas.microsoft.com/office/drawing/2014/main" id="{3419BDFB-8FC0-4B89-A29A-8EAC95E9AB99}"/>
              </a:ext>
            </a:extLst>
          </p:cNvPr>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Text Placeholder 4">
            <a:extLst>
              <a:ext uri="{FF2B5EF4-FFF2-40B4-BE49-F238E27FC236}">
                <a16:creationId xmlns:a16="http://schemas.microsoft.com/office/drawing/2014/main" id="{8E6C2CC0-9AB0-46E9-977A-EF923DCE7FAF}"/>
              </a:ext>
            </a:extLst>
          </p:cNvPr>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Content Placeholder 5">
            <a:extLst>
              <a:ext uri="{FF2B5EF4-FFF2-40B4-BE49-F238E27FC236}">
                <a16:creationId xmlns:a16="http://schemas.microsoft.com/office/drawing/2014/main" id="{28DF954C-A51E-4242-B83E-A826008F5C67}"/>
              </a:ext>
            </a:extLst>
          </p:cNvPr>
          <p:cNvSpPr>
            <a:spLocks noGrp="1"/>
          </p:cNvSpPr>
          <p:nvPr>
            <p:ph sz="quarter" idx="4"/>
          </p:nvPr>
        </p:nvSpPr>
        <p:spPr>
          <a:xfrm>
            <a:off x="6339334" y="2486989"/>
            <a:ext cx="5432666" cy="370267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0" name="Content Placeholder 3">
            <a:extLst>
              <a:ext uri="{FF2B5EF4-FFF2-40B4-BE49-F238E27FC236}">
                <a16:creationId xmlns:a16="http://schemas.microsoft.com/office/drawing/2014/main" id="{600E416E-6162-484A-BA4D-640FA83078A9}"/>
              </a:ext>
            </a:extLst>
          </p:cNvPr>
          <p:cNvSpPr>
            <a:spLocks noGrp="1"/>
          </p:cNvSpPr>
          <p:nvPr>
            <p:ph sz="half" idx="2"/>
          </p:nvPr>
        </p:nvSpPr>
        <p:spPr>
          <a:xfrm>
            <a:off x="431800" y="2486989"/>
            <a:ext cx="5491215" cy="370267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1602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1" name="Content Placeholder 2">
            <a:extLst>
              <a:ext uri="{FF2B5EF4-FFF2-40B4-BE49-F238E27FC236}">
                <a16:creationId xmlns:a16="http://schemas.microsoft.com/office/drawing/2014/main" id="{A8B59DDF-F2BC-491E-92E0-9D2C1398ECE5}"/>
              </a:ext>
            </a:extLst>
          </p:cNvPr>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1229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2" name="Freeform 5">
            <a:extLst>
              <a:ext uri="{FF2B5EF4-FFF2-40B4-BE49-F238E27FC236}">
                <a16:creationId xmlns:a16="http://schemas.microsoft.com/office/drawing/2014/main"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ZA" dirty="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20" name="Text Placeholder 3">
            <a:extLst>
              <a:ext uri="{FF2B5EF4-FFF2-40B4-BE49-F238E27FC236}">
                <a16:creationId xmlns:a16="http://schemas.microsoft.com/office/drawing/2014/main" id="{C49FB4A2-B750-422F-96D2-A7C264295779}"/>
              </a:ext>
            </a:extLst>
          </p:cNvPr>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6" name="Picture Placeholder 2">
            <a:extLst>
              <a:ext uri="{FF2B5EF4-FFF2-40B4-BE49-F238E27FC236}">
                <a16:creationId xmlns:a16="http://schemas.microsoft.com/office/drawing/2014/main"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smtClean="0"/>
              <a:t>Click icon to add picture</a:t>
            </a:r>
            <a:endParaRPr lang="en-US" dirty="0"/>
          </a:p>
        </p:txBody>
      </p:sp>
    </p:spTree>
    <p:extLst>
      <p:ext uri="{BB962C8B-B14F-4D97-AF65-F5344CB8AC3E}">
        <p14:creationId xmlns:p14="http://schemas.microsoft.com/office/powerpoint/2010/main" val="6618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
        <p:nvSpPr>
          <p:cNvPr id="9" name="Title 8">
            <a:extLst>
              <a:ext uri="{FF2B5EF4-FFF2-40B4-BE49-F238E27FC236}">
                <a16:creationId xmlns:a16="http://schemas.microsoft.com/office/drawing/2014/main" id="{790C5B8B-2AF3-42F3-B4F8-A806BB98AC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59134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Freeform 5">
            <a:extLst>
              <a:ext uri="{FF2B5EF4-FFF2-40B4-BE49-F238E27FC236}">
                <a16:creationId xmlns:a16="http://schemas.microsoft.com/office/drawing/2014/main"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Freeform 5">
            <a:extLst>
              <a:ext uri="{FF2B5EF4-FFF2-40B4-BE49-F238E27FC236}">
                <a16:creationId xmlns:a16="http://schemas.microsoft.com/office/drawing/2014/main"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7" name="Freeform 5">
            <a:extLst>
              <a:ext uri="{FF2B5EF4-FFF2-40B4-BE49-F238E27FC236}">
                <a16:creationId xmlns:a16="http://schemas.microsoft.com/office/drawing/2014/main"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8" name="Freeform 5">
            <a:extLst>
              <a:ext uri="{FF2B5EF4-FFF2-40B4-BE49-F238E27FC236}">
                <a16:creationId xmlns:a16="http://schemas.microsoft.com/office/drawing/2014/main"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dirty="0"/>
              <a:t>Insert or Drag &amp; Drop Photo</a:t>
            </a: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dirty="0"/>
              <a:t>Click to edit 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dirty="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1" name="Freeform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3" name="Freeform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4" name="Freeform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5" name="Freeform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1"/>
            </a:lvl1pPr>
          </a:lstStyle>
          <a:p>
            <a:pPr lvl="0"/>
            <a:r>
              <a:rPr lang="en-US" smtClean="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ZA" dirty="0"/>
              <a:t>Enter your caption</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5" name="Rectangle: Rounded Corners 24">
            <a:extLst>
              <a:ext uri="{FF2B5EF4-FFF2-40B4-BE49-F238E27FC236}">
                <a16:creationId xmlns:a16="http://schemas.microsoft.com/office/drawing/2014/main" id="{83D29F65-481C-4C80-BB65-121E5AED26B5}"/>
              </a:ext>
            </a:extLst>
          </p:cNvPr>
          <p:cNvSpPr/>
          <p:nvPr/>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4BC39664-EB8B-4A32-915A-D4308F792772}"/>
              </a:ext>
            </a:extLst>
          </p:cNvPr>
          <p:cNvSpPr/>
          <p:nvPr/>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AC6C03AE-289A-4BCC-971C-3400028C8764}"/>
              </a:ext>
            </a:extLst>
          </p:cNvPr>
          <p:cNvSpPr/>
          <p:nvPr/>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6" r:id="rId11"/>
    <p:sldLayoutId id="2147483657" r:id="rId12"/>
    <p:sldLayoutId id="2147483667" r:id="rId13"/>
    <p:sldLayoutId id="2147483668" r:id="rId14"/>
    <p:sldLayoutId id="2147483650" r:id="rId15"/>
    <p:sldLayoutId id="2147483652" r:id="rId16"/>
    <p:sldLayoutId id="2147483669" r:id="rId17"/>
    <p:sldLayoutId id="2147483671" r:id="rId18"/>
    <p:sldLayoutId id="2147483672" r:id="rId19"/>
    <p:sldLayoutId id="2147483670" r:id="rId20"/>
    <p:sldLayoutId id="2147483655" r:id="rId2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video" Target="https://www.youtube.com/embed/pjgdvp2f_cs" TargetMode="Externa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0.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hyperlink" Target="http://webneel.com/nature-wallpapers-your-desktop"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FE5D908F-BAEF-2843-BC2F-691696E72E1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0" y="0"/>
            <a:ext cx="10747169" cy="6858000"/>
          </a:xfrm>
        </p:spPr>
      </p:pic>
      <p:sp>
        <p:nvSpPr>
          <p:cNvPr id="25" name="TextBox 24" descr="Slide accent to title box">
            <a:extLst>
              <a:ext uri="{FF2B5EF4-FFF2-40B4-BE49-F238E27FC236}">
                <a16:creationId xmlns:a16="http://schemas.microsoft.com/office/drawing/2014/main" id="{7EF238CB-AB58-4787-8F9C-A1C16929A2FA}"/>
              </a:ext>
              <a:ext uri="{C183D7F6-B498-43B3-948B-1728B52AA6E4}">
                <adec:decorative xmlns:adec="http://schemas.microsoft.com/office/drawing/2017/decorative" xmlns=""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4459766" cy="251463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r>
              <a:rPr lang="en-ZA" dirty="0" smtClean="0"/>
              <a:t>Motivational Theories</a:t>
            </a:r>
            <a:endParaRPr lang="en-ZA"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81520" y="4938518"/>
            <a:ext cx="4000500" cy="690752"/>
          </a:xfrm>
        </p:spPr>
        <p:txBody>
          <a:bodyPr/>
          <a:lstStyle/>
          <a:p>
            <a:r>
              <a:rPr lang="en-ZA" dirty="0" smtClean="0"/>
              <a:t>By K.P.I. </a:t>
            </a:r>
            <a:r>
              <a:rPr lang="en-ZA" dirty="0" err="1" smtClean="0"/>
              <a:t>Shenesh</a:t>
            </a:r>
            <a:r>
              <a:rPr lang="en-ZA" dirty="0" smtClean="0"/>
              <a:t> </a:t>
            </a:r>
            <a:r>
              <a:rPr lang="en-ZA" dirty="0" err="1" smtClean="0"/>
              <a:t>Perera</a:t>
            </a:r>
            <a:endParaRPr lang="en-ZA" dirty="0"/>
          </a:p>
        </p:txBody>
      </p:sp>
      <p:sp>
        <p:nvSpPr>
          <p:cNvPr id="20" name="Isosceles Triangle 19" descr="Slide shadow to title box">
            <a:extLst>
              <a:ext uri="{FF2B5EF4-FFF2-40B4-BE49-F238E27FC236}">
                <a16:creationId xmlns:a16="http://schemas.microsoft.com/office/drawing/2014/main" id="{545D50A1-D634-4325-B06C-5450FDF7B818}"/>
              </a:ext>
              <a:ext uri="{C183D7F6-B498-43B3-948B-1728B52AA6E4}">
                <adec:decorative xmlns:adec="http://schemas.microsoft.com/office/drawing/2017/decorative" xmlns=""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567" r="4567"/>
          <a:stretch>
            <a:fillRect/>
          </a:stretch>
        </p:blipFill>
        <p:spPr/>
      </p:pic>
      <p:sp>
        <p:nvSpPr>
          <p:cNvPr id="3" name="Title 2"/>
          <p:cNvSpPr>
            <a:spLocks noGrp="1"/>
          </p:cNvSpPr>
          <p:nvPr>
            <p:ph type="title"/>
          </p:nvPr>
        </p:nvSpPr>
        <p:spPr>
          <a:xfrm>
            <a:off x="431999" y="432000"/>
            <a:ext cx="8917483" cy="432000"/>
          </a:xfrm>
        </p:spPr>
        <p:txBody>
          <a:bodyPr/>
          <a:lstStyle/>
          <a:p>
            <a:r>
              <a:rPr lang="en-US" dirty="0" smtClean="0"/>
              <a:t>McGregor’s Participation  Theory</a:t>
            </a:r>
            <a:endParaRPr lang="en-US" dirty="0"/>
          </a:p>
        </p:txBody>
      </p:sp>
      <p:sp>
        <p:nvSpPr>
          <p:cNvPr id="5" name="Content Placeholder 4"/>
          <p:cNvSpPr>
            <a:spLocks noGrp="1"/>
          </p:cNvSpPr>
          <p:nvPr>
            <p:ph sz="half" idx="1"/>
          </p:nvPr>
        </p:nvSpPr>
        <p:spPr>
          <a:xfrm>
            <a:off x="431999" y="1051014"/>
            <a:ext cx="5664505" cy="5226229"/>
          </a:xfrm>
        </p:spPr>
        <p:txBody>
          <a:bodyPr/>
          <a:lstStyle/>
          <a:p>
            <a:pPr marL="0" indent="0">
              <a:buNone/>
            </a:pPr>
            <a:r>
              <a:rPr lang="en-US" sz="2400" dirty="0" smtClean="0"/>
              <a:t>This theory is unlike the former 2 theories. </a:t>
            </a:r>
          </a:p>
          <a:p>
            <a:pPr marL="0" indent="0">
              <a:buNone/>
            </a:pPr>
            <a:r>
              <a:rPr lang="en-US" sz="2400" dirty="0" smtClean="0"/>
              <a:t>He came up with 2 distinct views of a human being based on participation in work.</a:t>
            </a:r>
          </a:p>
          <a:p>
            <a:pPr marL="0" indent="0">
              <a:buNone/>
            </a:pPr>
            <a:endParaRPr lang="en-US" sz="2400" dirty="0" smtClean="0"/>
          </a:p>
          <a:p>
            <a:r>
              <a:rPr lang="en-US" sz="2400" dirty="0" smtClean="0"/>
              <a:t>The first set is labelled negative is called Theory X.</a:t>
            </a:r>
          </a:p>
          <a:p>
            <a:r>
              <a:rPr lang="en-US" sz="2400" dirty="0" smtClean="0"/>
              <a:t>The second set is labelled positive and is called Theory Y.</a:t>
            </a:r>
            <a:endParaRPr lang="en-US" sz="2400" dirty="0" smtClean="0"/>
          </a:p>
        </p:txBody>
      </p:sp>
      <p:sp>
        <p:nvSpPr>
          <p:cNvPr id="6" name="Slide Number Placeholder 5"/>
          <p:cNvSpPr>
            <a:spLocks noGrp="1"/>
          </p:cNvSpPr>
          <p:nvPr>
            <p:ph type="sldNum" sz="quarter" idx="33"/>
          </p:nvPr>
        </p:nvSpPr>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1832695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jgdvp2f_cs"/>
          <p:cNvPicPr>
            <a:picLocks noGrp="1" noRot="1" noChangeAspect="1"/>
          </p:cNvPicPr>
          <p:nvPr>
            <p:ph sz="half" idx="1"/>
            <a:videoFile r:link="rId1"/>
          </p:nvPr>
        </p:nvPicPr>
        <p:blipFill>
          <a:blip r:embed="rId4"/>
          <a:stretch>
            <a:fillRect/>
          </a:stretch>
        </p:blipFill>
        <p:spPr>
          <a:xfrm>
            <a:off x="0" y="0"/>
            <a:ext cx="12192000" cy="6858000"/>
          </a:xfrm>
          <a:prstGeom prst="rect">
            <a:avLst/>
          </a:prstGeom>
        </p:spPr>
      </p:pic>
      <p:sp>
        <p:nvSpPr>
          <p:cNvPr id="6" name="Slide Number Placeholder 5"/>
          <p:cNvSpPr>
            <a:spLocks noGrp="1"/>
          </p:cNvSpPr>
          <p:nvPr>
            <p:ph type="sldNum" sz="quarter" idx="33"/>
          </p:nvPr>
        </p:nvSpPr>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380255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999" y="432000"/>
            <a:ext cx="8917483" cy="432000"/>
          </a:xfrm>
        </p:spPr>
        <p:txBody>
          <a:bodyPr/>
          <a:lstStyle/>
          <a:p>
            <a:r>
              <a:rPr lang="en-US" dirty="0" smtClean="0"/>
              <a:t>McClelland’s Need Theory</a:t>
            </a:r>
            <a:endParaRPr lang="en-US" dirty="0"/>
          </a:p>
        </p:txBody>
      </p:sp>
      <p:sp>
        <p:nvSpPr>
          <p:cNvPr id="5" name="Content Placeholder 4"/>
          <p:cNvSpPr>
            <a:spLocks noGrp="1"/>
          </p:cNvSpPr>
          <p:nvPr>
            <p:ph sz="half" idx="1"/>
          </p:nvPr>
        </p:nvSpPr>
        <p:spPr>
          <a:xfrm>
            <a:off x="431999" y="1051014"/>
            <a:ext cx="5664505" cy="5226229"/>
          </a:xfrm>
        </p:spPr>
        <p:txBody>
          <a:bodyPr/>
          <a:lstStyle/>
          <a:p>
            <a:pPr marL="0" indent="0">
              <a:buNone/>
            </a:pPr>
            <a:r>
              <a:rPr lang="en-US" sz="2400" dirty="0" smtClean="0"/>
              <a:t>This is also one of the most well-known theories but this theory opposes the theory of the hierarchy of needs.</a:t>
            </a:r>
          </a:p>
          <a:p>
            <a:pPr marL="0" indent="0">
              <a:buNone/>
            </a:pPr>
            <a:r>
              <a:rPr lang="en-US" sz="2400" dirty="0" smtClean="0"/>
              <a:t>He goes on to say that people who have some sort of need behave differently from those who don’t. </a:t>
            </a:r>
          </a:p>
          <a:p>
            <a:pPr marL="0" indent="0">
              <a:buNone/>
            </a:pPr>
            <a:r>
              <a:rPr lang="en-US" sz="2400" dirty="0" smtClean="0"/>
              <a:t>He focuses on 3 core needs:</a:t>
            </a:r>
          </a:p>
          <a:p>
            <a:r>
              <a:rPr lang="en-US" sz="2400" dirty="0" smtClean="0"/>
              <a:t>Need for achievement</a:t>
            </a:r>
          </a:p>
          <a:p>
            <a:r>
              <a:rPr lang="en-US" sz="2400" dirty="0" smtClean="0"/>
              <a:t>Need for power</a:t>
            </a:r>
          </a:p>
          <a:p>
            <a:r>
              <a:rPr lang="en-US" sz="2400" dirty="0" smtClean="0"/>
              <a:t>Need for affiliation</a:t>
            </a:r>
            <a:endParaRPr lang="en-US" sz="2400" dirty="0"/>
          </a:p>
        </p:txBody>
      </p:sp>
      <p:sp>
        <p:nvSpPr>
          <p:cNvPr id="6" name="Slide Number Placeholder 5"/>
          <p:cNvSpPr>
            <a:spLocks noGrp="1"/>
          </p:cNvSpPr>
          <p:nvPr>
            <p:ph type="sldNum" sz="quarter" idx="33"/>
          </p:nvPr>
        </p:nvSpPr>
        <p:spPr/>
        <p:txBody>
          <a:bodyPr/>
          <a:lstStyle/>
          <a:p>
            <a:fld id="{19B51A1E-902D-48AF-9020-955120F399B6}" type="slidenum">
              <a:rPr lang="en-ZA" smtClean="0"/>
              <a:pPr/>
              <a:t>12</a:t>
            </a:fld>
            <a:endParaRPr lang="en-ZA" dirty="0"/>
          </a:p>
        </p:txBody>
      </p:sp>
      <p:pic>
        <p:nvPicPr>
          <p:cNvPr id="8" name="Picture Placeholder 6"/>
          <p:cNvPicPr>
            <a:picLocks noChangeAspect="1"/>
          </p:cNvPicPr>
          <p:nvPr/>
        </p:nvPicPr>
        <p:blipFill>
          <a:blip r:embed="rId3">
            <a:extLst>
              <a:ext uri="{28A0092B-C50C-407E-A947-70E740481C1C}">
                <a14:useLocalDpi xmlns:a14="http://schemas.microsoft.com/office/drawing/2010/main" val="0"/>
              </a:ext>
            </a:extLst>
          </a:blip>
          <a:srcRect l="14641" r="14641"/>
          <a:stretch>
            <a:fillRect/>
          </a:stretch>
        </p:blipFill>
        <p:spPr>
          <a:xfrm>
            <a:off x="6459685" y="1497243"/>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pic>
    </p:spTree>
    <p:extLst>
      <p:ext uri="{BB962C8B-B14F-4D97-AF65-F5344CB8AC3E}">
        <p14:creationId xmlns:p14="http://schemas.microsoft.com/office/powerpoint/2010/main" val="28950233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9531" y="432000"/>
            <a:ext cx="8917483" cy="432000"/>
          </a:xfrm>
        </p:spPr>
        <p:txBody>
          <a:bodyPr/>
          <a:lstStyle/>
          <a:p>
            <a:r>
              <a:rPr lang="en-US" dirty="0" smtClean="0"/>
              <a:t>Vroom’s Expectancy Theory</a:t>
            </a:r>
            <a:endParaRPr lang="en-US" dirty="0"/>
          </a:p>
        </p:txBody>
      </p:sp>
      <p:sp>
        <p:nvSpPr>
          <p:cNvPr id="5" name="Content Placeholder 4"/>
          <p:cNvSpPr>
            <a:spLocks noGrp="1"/>
          </p:cNvSpPr>
          <p:nvPr>
            <p:ph sz="half" idx="1"/>
          </p:nvPr>
        </p:nvSpPr>
        <p:spPr>
          <a:xfrm>
            <a:off x="431999" y="1051014"/>
            <a:ext cx="5664505" cy="5226229"/>
          </a:xfrm>
        </p:spPr>
        <p:txBody>
          <a:bodyPr/>
          <a:lstStyle/>
          <a:p>
            <a:pPr marL="0" indent="0">
              <a:buNone/>
            </a:pPr>
            <a:r>
              <a:rPr lang="en-US" sz="2400" dirty="0" smtClean="0"/>
              <a:t>This is also one of the most well-known theories.</a:t>
            </a:r>
          </a:p>
          <a:p>
            <a:pPr marL="0" indent="0">
              <a:buNone/>
            </a:pPr>
            <a:r>
              <a:rPr lang="en-US" sz="2400" dirty="0" smtClean="0"/>
              <a:t>It is called a cognitive process theory for motivation. </a:t>
            </a:r>
          </a:p>
          <a:p>
            <a:pPr marL="0" indent="0">
              <a:buNone/>
            </a:pPr>
            <a:r>
              <a:rPr lang="en-US" sz="2400" dirty="0" smtClean="0"/>
              <a:t>The theory is based on the fact that a person will be motivated in order to exert a higher level of effort given there are relationships between the effort the exert, the performance and the rewards.</a:t>
            </a:r>
          </a:p>
        </p:txBody>
      </p:sp>
      <p:sp>
        <p:nvSpPr>
          <p:cNvPr id="6" name="Slide Number Placeholder 5"/>
          <p:cNvSpPr>
            <a:spLocks noGrp="1"/>
          </p:cNvSpPr>
          <p:nvPr>
            <p:ph type="sldNum" sz="quarter" idx="33"/>
          </p:nvPr>
        </p:nvSpPr>
        <p:spPr/>
        <p:txBody>
          <a:bodyPr/>
          <a:lstStyle/>
          <a:p>
            <a:fld id="{19B51A1E-902D-48AF-9020-955120F399B6}" type="slidenum">
              <a:rPr lang="en-ZA" smtClean="0"/>
              <a:pPr/>
              <a:t>13</a:t>
            </a:fld>
            <a:endParaRPr lang="en-ZA" dirty="0"/>
          </a:p>
        </p:txBody>
      </p:sp>
      <p:pic>
        <p:nvPicPr>
          <p:cNvPr id="8" name="Picture Placeholder 6"/>
          <p:cNvPicPr>
            <a:picLocks noChangeAspect="1"/>
          </p:cNvPicPr>
          <p:nvPr/>
        </p:nvPicPr>
        <p:blipFill>
          <a:blip r:embed="rId3">
            <a:extLst>
              <a:ext uri="{28A0092B-C50C-407E-A947-70E740481C1C}">
                <a14:useLocalDpi xmlns:a14="http://schemas.microsoft.com/office/drawing/2010/main" val="0"/>
              </a:ext>
            </a:extLst>
          </a:blip>
          <a:srcRect l="14641" r="14641"/>
          <a:stretch>
            <a:fillRect/>
          </a:stretch>
        </p:blipFill>
        <p:spPr>
          <a:xfrm>
            <a:off x="6459685" y="1497243"/>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pic>
    </p:spTree>
    <p:extLst>
      <p:ext uri="{BB962C8B-B14F-4D97-AF65-F5344CB8AC3E}">
        <p14:creationId xmlns:p14="http://schemas.microsoft.com/office/powerpoint/2010/main" val="39550301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l="23084" r="23084"/>
          <a:stretch>
            <a:fillRect/>
          </a:stretch>
        </p:blipFill>
        <p:spPr/>
      </p:pic>
      <p:sp>
        <p:nvSpPr>
          <p:cNvPr id="3" name="Title 2"/>
          <p:cNvSpPr>
            <a:spLocks noGrp="1"/>
          </p:cNvSpPr>
          <p:nvPr>
            <p:ph type="title"/>
          </p:nvPr>
        </p:nvSpPr>
        <p:spPr/>
        <p:txBody>
          <a:bodyPr/>
          <a:lstStyle/>
          <a:p>
            <a:r>
              <a:rPr lang="en-US" dirty="0" smtClean="0"/>
              <a:t>Conclusions</a:t>
            </a:r>
            <a:endParaRPr lang="en-US" dirty="0"/>
          </a:p>
        </p:txBody>
      </p:sp>
      <p:sp>
        <p:nvSpPr>
          <p:cNvPr id="5" name="Content Placeholder 4"/>
          <p:cNvSpPr>
            <a:spLocks noGrp="1"/>
          </p:cNvSpPr>
          <p:nvPr>
            <p:ph sz="half" idx="1"/>
          </p:nvPr>
        </p:nvSpPr>
        <p:spPr>
          <a:xfrm>
            <a:off x="432000" y="1098784"/>
            <a:ext cx="5472000" cy="5195957"/>
          </a:xfrm>
        </p:spPr>
        <p:txBody>
          <a:bodyPr/>
          <a:lstStyle/>
          <a:p>
            <a:r>
              <a:rPr lang="en-US" sz="2400" dirty="0" smtClean="0"/>
              <a:t>Motivation is the process by which an individual takes action due to some factor.</a:t>
            </a:r>
          </a:p>
          <a:p>
            <a:r>
              <a:rPr lang="en-US" sz="2400" dirty="0" smtClean="0"/>
              <a:t>There are numerous motivational theories trying to explain the psychological </a:t>
            </a:r>
            <a:r>
              <a:rPr lang="en-US" sz="2400" dirty="0" smtClean="0"/>
              <a:t>viewpoint of motivation.</a:t>
            </a:r>
          </a:p>
          <a:p>
            <a:r>
              <a:rPr lang="en-US" sz="2400" dirty="0" smtClean="0"/>
              <a:t>The theories break off to different branches but all of them have one thing in common, and that is to ensure that team members understand each other.</a:t>
            </a:r>
          </a:p>
          <a:p>
            <a:r>
              <a:rPr lang="en-US" sz="2400" dirty="0" smtClean="0"/>
              <a:t>Comprehension and reasoning with each other leads to a friendlier environment and therefore to a motivated work force.</a:t>
            </a:r>
            <a:endParaRPr lang="en-US" sz="2400" dirty="0"/>
          </a:p>
        </p:txBody>
      </p:sp>
      <p:sp>
        <p:nvSpPr>
          <p:cNvPr id="6" name="Slide Number Placeholder 5"/>
          <p:cNvSpPr>
            <a:spLocks noGrp="1"/>
          </p:cNvSpPr>
          <p:nvPr>
            <p:ph type="sldNum" sz="quarter" idx="33"/>
          </p:nvPr>
        </p:nvSpPr>
        <p:spPr/>
        <p:txBody>
          <a:bodyPr/>
          <a:lstStyle/>
          <a:p>
            <a:fld id="{19B51A1E-902D-48AF-9020-955120F399B6}" type="slidenum">
              <a:rPr lang="en-ZA" smtClean="0"/>
              <a:pPr/>
              <a:t>14</a:t>
            </a:fld>
            <a:endParaRPr lang="en-ZA" dirty="0"/>
          </a:p>
        </p:txBody>
      </p:sp>
    </p:spTree>
    <p:extLst>
      <p:ext uri="{BB962C8B-B14F-4D97-AF65-F5344CB8AC3E}">
        <p14:creationId xmlns:p14="http://schemas.microsoft.com/office/powerpoint/2010/main" val="28887651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placeholder">
            <a:extLst>
              <a:ext uri="{FF2B5EF4-FFF2-40B4-BE49-F238E27FC236}">
                <a16:creationId xmlns:a16="http://schemas.microsoft.com/office/drawing/2014/main" id="{C4330FBA-FEA8-B941-8864-B3DEDDE80404}"/>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8" name="TextBox 37" descr="Accent to title block">
            <a:extLst>
              <a:ext uri="{FF2B5EF4-FFF2-40B4-BE49-F238E27FC236}">
                <a16:creationId xmlns:a16="http://schemas.microsoft.com/office/drawing/2014/main" id="{B231FB9C-F234-41D0-A4CE-8C29A5F2F553}"/>
              </a:ext>
              <a:ext uri="{C183D7F6-B498-43B3-948B-1728B52AA6E4}">
                <adec:decorative xmlns:adec="http://schemas.microsoft.com/office/drawing/2017/decorative" xmlns="" val="1"/>
              </a:ext>
            </a:extLst>
          </p:cNvPr>
          <p:cNvSpPr txBox="1">
            <a:spLocks/>
          </p:cNvSpPr>
          <p:nvPr/>
        </p:nvSpPr>
        <p:spPr>
          <a:xfrm>
            <a:off x="11354303" y="3842399"/>
            <a:ext cx="846997" cy="2200275"/>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35" name="Isosceles Triangle 34" descr="Shadow to title block">
            <a:extLst>
              <a:ext uri="{FF2B5EF4-FFF2-40B4-BE49-F238E27FC236}">
                <a16:creationId xmlns:a16="http://schemas.microsoft.com/office/drawing/2014/main" id="{FE193317-B8BD-46CA-B0A6-8A7511B086D9}"/>
              </a:ext>
              <a:ext uri="{C183D7F6-B498-43B3-948B-1728B52AA6E4}">
                <adec:decorative xmlns:adec="http://schemas.microsoft.com/office/drawing/2017/decorative" xmlns="" val="1"/>
              </a:ext>
            </a:extLst>
          </p:cNvPr>
          <p:cNvSpPr/>
          <p:nvPr/>
        </p:nvSpPr>
        <p:spPr>
          <a:xfrm rot="10800000">
            <a:off x="11359065" y="5556894"/>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2" name="Freeform 5" descr="Solid accent block">
            <a:extLst>
              <a:ext uri="{FF2B5EF4-FFF2-40B4-BE49-F238E27FC236}">
                <a16:creationId xmlns:a16="http://schemas.microsoft.com/office/drawing/2014/main" id="{85E0D4E1-E389-4671-B0E7-165A10A05425}"/>
              </a:ext>
              <a:ext uri="{C183D7F6-B498-43B3-948B-1728B52AA6E4}">
                <adec:decorative xmlns:adec="http://schemas.microsoft.com/office/drawing/2017/decorative" xmlns="" val="1"/>
              </a:ext>
            </a:extLst>
          </p:cNvPr>
          <p:cNvSpPr>
            <a:spLocks noChangeAspect="1"/>
          </p:cNvSpPr>
          <p:nvPr/>
        </p:nvSpPr>
        <p:spPr bwMode="auto">
          <a:xfrm>
            <a:off x="4257349" y="2355010"/>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33" name="Freeform 5" descr="Hollow accent block">
            <a:extLst>
              <a:ext uri="{FF2B5EF4-FFF2-40B4-BE49-F238E27FC236}">
                <a16:creationId xmlns:a16="http://schemas.microsoft.com/office/drawing/2014/main" id="{8186FEAF-6E1E-4258-94C3-5C589D4B5ADE}"/>
              </a:ext>
              <a:ext uri="{C183D7F6-B498-43B3-948B-1728B52AA6E4}">
                <adec:decorative xmlns:adec="http://schemas.microsoft.com/office/drawing/2017/decorative" xmlns="" val="1"/>
              </a:ext>
            </a:extLst>
          </p:cNvPr>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20" name="Title 19">
            <a:extLst>
              <a:ext uri="{FF2B5EF4-FFF2-40B4-BE49-F238E27FC236}">
                <a16:creationId xmlns:a16="http://schemas.microsoft.com/office/drawing/2014/main" id="{7C11A64B-7EA5-442C-8405-73273A5331D1}"/>
              </a:ext>
            </a:extLst>
          </p:cNvPr>
          <p:cNvSpPr>
            <a:spLocks noGrp="1"/>
          </p:cNvSpPr>
          <p:nvPr>
            <p:ph type="ctrTitle"/>
          </p:nvPr>
        </p:nvSpPr>
        <p:spPr>
          <a:xfrm>
            <a:off x="7350217" y="3968516"/>
            <a:ext cx="4459766" cy="1511329"/>
          </a:xfrm>
        </p:spPr>
        <p:txBody>
          <a:bodyPr/>
          <a:lstStyle/>
          <a:p>
            <a:r>
              <a:rPr lang="en-US" dirty="0"/>
              <a:t>Thank You</a:t>
            </a:r>
            <a:endParaRPr lang="en-ZA"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7420477" y="4812538"/>
            <a:ext cx="218900" cy="218900"/>
          </a:xfrm>
          <a:prstGeom prst="rect">
            <a:avLst/>
          </a:prstGeom>
        </p:spPr>
      </p:pic>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7699060" y="4798536"/>
            <a:ext cx="3521514" cy="288000"/>
          </a:xfrm>
        </p:spPr>
        <p:txBody>
          <a:bodyPr/>
          <a:lstStyle/>
          <a:p>
            <a:r>
              <a:rPr lang="en-ZA" dirty="0" smtClean="0"/>
              <a:t>K.P.I. </a:t>
            </a:r>
            <a:r>
              <a:rPr lang="en-ZA" dirty="0" err="1" smtClean="0"/>
              <a:t>Shenesh</a:t>
            </a:r>
            <a:r>
              <a:rPr lang="en-ZA" dirty="0" smtClean="0"/>
              <a:t> </a:t>
            </a:r>
            <a:r>
              <a:rPr lang="en-ZA" dirty="0" err="1" smtClean="0"/>
              <a:t>Perera</a:t>
            </a:r>
            <a:endParaRPr lang="en-ZA" dirty="0"/>
          </a:p>
        </p:txBody>
      </p:sp>
    </p:spTree>
    <p:extLst>
      <p:ext uri="{BB962C8B-B14F-4D97-AF65-F5344CB8AC3E}">
        <p14:creationId xmlns:p14="http://schemas.microsoft.com/office/powerpoint/2010/main" val="41536783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33"/>
          </p:nvPr>
        </p:nvSpPr>
        <p:spPr/>
        <p:txBody>
          <a:bodyPr/>
          <a:lstStyle/>
          <a:p>
            <a:fld id="{19B51A1E-902D-48AF-9020-955120F399B6}" type="slidenum">
              <a:rPr lang="en-ZA" smtClean="0"/>
              <a:pPr/>
              <a:t>16</a:t>
            </a:fld>
            <a:endParaRPr lang="en-ZA" dirty="0"/>
          </a:p>
        </p:txBody>
      </p:sp>
      <p:sp>
        <p:nvSpPr>
          <p:cNvPr id="9" name="TextBox 8"/>
          <p:cNvSpPr txBox="1"/>
          <p:nvPr/>
        </p:nvSpPr>
        <p:spPr>
          <a:xfrm>
            <a:off x="315884" y="449179"/>
            <a:ext cx="11682680" cy="2862322"/>
          </a:xfrm>
          <a:prstGeom prst="rect">
            <a:avLst/>
          </a:prstGeom>
          <a:noFill/>
        </p:spPr>
        <p:txBody>
          <a:bodyPr wrap="square" rtlCol="0">
            <a:spAutoFit/>
          </a:bodyPr>
          <a:lstStyle/>
          <a:p>
            <a:r>
              <a:rPr lang="en-US" dirty="0" smtClean="0"/>
              <a:t>ALL IMAGES THAT WERE USED WITHIN THIS PRESENTATION ARE NOT OWNED BY ME AND WERE NOT USED WITH THE </a:t>
            </a:r>
            <a:br>
              <a:rPr lang="en-US" dirty="0" smtClean="0"/>
            </a:br>
            <a:r>
              <a:rPr lang="en-US" dirty="0" smtClean="0"/>
              <a:t>INTENTION OF PERSONAL PROFIT OR GAIN.</a:t>
            </a:r>
            <a:br>
              <a:rPr lang="en-US" dirty="0" smtClean="0"/>
            </a:br>
            <a:r>
              <a:rPr lang="en-US" dirty="0" smtClean="0"/>
              <a:t/>
            </a:r>
            <a:br>
              <a:rPr lang="en-US" dirty="0" smtClean="0"/>
            </a:br>
            <a:r>
              <a:rPr lang="en-US" dirty="0" smtClean="0"/>
              <a:t>As it pollutes the view of the presentation, I will drop the links of the images used here:</a:t>
            </a:r>
            <a:br>
              <a:rPr lang="en-US" dirty="0" smtClean="0"/>
            </a:br>
            <a:r>
              <a:rPr lang="en-US" dirty="0"/>
              <a:t/>
            </a:r>
            <a:br>
              <a:rPr lang="en-US" dirty="0"/>
            </a:br>
            <a:r>
              <a:rPr lang="en-US" dirty="0">
                <a:hlinkClick r:id="rId3"/>
              </a:rPr>
              <a:t>http://</a:t>
            </a:r>
            <a:r>
              <a:rPr lang="en-US" dirty="0" smtClean="0">
                <a:hlinkClick r:id="rId3"/>
              </a:rPr>
              <a:t>webneel.com/nature-wallpapers-your-desktop</a:t>
            </a:r>
            <a:endParaRPr lang="en-US" dirty="0" smtClean="0"/>
          </a:p>
          <a:p>
            <a:r>
              <a:rPr lang="en-US" dirty="0"/>
              <a:t>https://www.shutterstock.com/search/work</a:t>
            </a:r>
            <a:endParaRPr lang="en-US" dirty="0" smtClean="0"/>
          </a:p>
          <a:p>
            <a:endParaRPr lang="en-US" dirty="0" smtClean="0"/>
          </a:p>
          <a:p>
            <a:r>
              <a:rPr lang="en-US" dirty="0" smtClean="0"/>
              <a:t>The above websites provide these images with no copyright, and there is no requirement to credit owners because they have been released as open to everyone content.</a:t>
            </a:r>
            <a:endParaRPr lang="en-US" dirty="0"/>
          </a:p>
        </p:txBody>
      </p:sp>
    </p:spTree>
    <p:extLst>
      <p:ext uri="{BB962C8B-B14F-4D97-AF65-F5344CB8AC3E}">
        <p14:creationId xmlns:p14="http://schemas.microsoft.com/office/powerpoint/2010/main" val="33548026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ZA" dirty="0" smtClean="0"/>
              <a:t>Contents</a:t>
            </a:r>
            <a:endParaRPr lang="en-ZA" dirty="0"/>
          </a:p>
        </p:txBody>
      </p:sp>
      <p:pic>
        <p:nvPicPr>
          <p:cNvPr id="8" name="Picture Placeholder 7">
            <a:extLst>
              <a:ext uri="{FF2B5EF4-FFF2-40B4-BE49-F238E27FC236}">
                <a16:creationId xmlns:a16="http://schemas.microsoft.com/office/drawing/2014/main" id="{C6CDA85C-88C0-6444-B1E8-D661956A20E8}"/>
              </a:ext>
            </a:extLst>
          </p:cNvPr>
          <p:cNvPicPr>
            <a:picLocks noGrp="1" noChangeAspect="1"/>
          </p:cNvPicPr>
          <p:nvPr>
            <p:ph type="pic" sz="quarter" idx="36"/>
          </p:nvPr>
        </p:nvPicPr>
        <p:blipFill>
          <a:blip r:embed="rId2">
            <a:extLst>
              <a:ext uri="{BEBA8EAE-BF5A-486C-A8C5-ECC9F3942E4B}">
                <a14:imgProps xmlns:a14="http://schemas.microsoft.com/office/drawing/2010/main">
                  <a14:imgLayer r:embed="rId3">
                    <a14:imgEffect>
                      <a14:artisticPaintBrush/>
                    </a14:imgEffect>
                  </a14:imgLayer>
                </a14:imgProps>
              </a:ext>
              <a:ext uri="{28A0092B-C50C-407E-A947-70E740481C1C}">
                <a14:useLocalDpi xmlns:a14="http://schemas.microsoft.com/office/drawing/2010/main" val="0"/>
              </a:ext>
            </a:extLst>
          </a:blip>
          <a:stretch>
            <a:fillRect/>
          </a:stretch>
        </p:blipFill>
        <p:spPr>
          <a:xfrm>
            <a:off x="6472052" y="201881"/>
            <a:ext cx="5308269" cy="6386523"/>
          </a:xfrm>
        </p:spPr>
      </p:pic>
      <p:sp>
        <p:nvSpPr>
          <p:cNvPr id="66" name="Freeform 5" descr="Hollow accent block">
            <a:extLst>
              <a:ext uri="{FF2B5EF4-FFF2-40B4-BE49-F238E27FC236}">
                <a16:creationId xmlns:a16="http://schemas.microsoft.com/office/drawing/2014/main" id="{3EEE5409-3F6C-485D-B4C2-5247917F1018}"/>
              </a:ext>
              <a:ext uri="{C183D7F6-B498-43B3-948B-1728B52AA6E4}">
                <adec:decorative xmlns:adec="http://schemas.microsoft.com/office/drawing/2017/decorative" xmlns=""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7" name="Freeform 5" descr="Solid accent block">
            <a:extLst>
              <a:ext uri="{FF2B5EF4-FFF2-40B4-BE49-F238E27FC236}">
                <a16:creationId xmlns:a16="http://schemas.microsoft.com/office/drawing/2014/main" id="{0D74D4D5-6A4C-4248-8A92-B8CA1C918EB6}"/>
              </a:ext>
              <a:ext uri="{C183D7F6-B498-43B3-948B-1728B52AA6E4}">
                <adec:decorative xmlns:adec="http://schemas.microsoft.com/office/drawing/2017/decorative" xmlns="" val="1"/>
              </a:ext>
            </a:extLst>
          </p:cNvPr>
          <p:cNvSpPr>
            <a:spLocks noChangeAspect="1"/>
          </p:cNvSpPr>
          <p:nvPr/>
        </p:nvSpPr>
        <p:spPr bwMode="auto">
          <a:xfrm>
            <a:off x="6816335" y="46096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2</a:t>
            </a:fld>
            <a:endParaRPr lang="en-ZA" dirty="0"/>
          </a:p>
        </p:txBody>
      </p:sp>
      <p:sp>
        <p:nvSpPr>
          <p:cNvPr id="4" name="Content Placeholder 3"/>
          <p:cNvSpPr>
            <a:spLocks noGrp="1"/>
          </p:cNvSpPr>
          <p:nvPr>
            <p:ph sz="half" idx="1"/>
          </p:nvPr>
        </p:nvSpPr>
        <p:spPr/>
        <p:txBody>
          <a:bodyPr/>
          <a:lstStyle/>
          <a:p>
            <a:r>
              <a:rPr lang="en-US" dirty="0"/>
              <a:t>What is motivation</a:t>
            </a:r>
            <a:r>
              <a:rPr lang="en-US" dirty="0" smtClean="0"/>
              <a:t>?</a:t>
            </a:r>
          </a:p>
          <a:p>
            <a:r>
              <a:rPr lang="en-US" dirty="0"/>
              <a:t>Maslow’s Need Hierarchy </a:t>
            </a:r>
            <a:r>
              <a:rPr lang="en-US" dirty="0" smtClean="0"/>
              <a:t>Theory</a:t>
            </a:r>
          </a:p>
          <a:p>
            <a:r>
              <a:rPr lang="en-US" dirty="0" smtClean="0"/>
              <a:t>Apply </a:t>
            </a:r>
            <a:r>
              <a:rPr lang="en-US" dirty="0"/>
              <a:t>Maslow’s Need Hierarchy </a:t>
            </a:r>
            <a:r>
              <a:rPr lang="en-US" dirty="0" smtClean="0"/>
              <a:t>Theory</a:t>
            </a:r>
          </a:p>
          <a:p>
            <a:r>
              <a:rPr lang="en-US" dirty="0"/>
              <a:t>Herzberg’s Motivation Hygiene </a:t>
            </a:r>
            <a:r>
              <a:rPr lang="en-US" dirty="0" smtClean="0"/>
              <a:t>Theory</a:t>
            </a:r>
          </a:p>
          <a:p>
            <a:r>
              <a:rPr lang="en-US" dirty="0" smtClean="0"/>
              <a:t>Apply </a:t>
            </a:r>
            <a:r>
              <a:rPr lang="en-US" dirty="0"/>
              <a:t>Herzberg’s Motivation Hygiene </a:t>
            </a:r>
            <a:r>
              <a:rPr lang="en-US" dirty="0" smtClean="0"/>
              <a:t>Theory</a:t>
            </a:r>
          </a:p>
          <a:p>
            <a:r>
              <a:rPr lang="en-US" dirty="0"/>
              <a:t>McGregor’s Participation  </a:t>
            </a:r>
            <a:r>
              <a:rPr lang="en-US" dirty="0" smtClean="0"/>
              <a:t>Theory</a:t>
            </a:r>
          </a:p>
          <a:p>
            <a:r>
              <a:rPr lang="en-US" dirty="0"/>
              <a:t>McClelland’s Need </a:t>
            </a:r>
            <a:r>
              <a:rPr lang="en-US" dirty="0" smtClean="0"/>
              <a:t>Theory</a:t>
            </a:r>
          </a:p>
          <a:p>
            <a:r>
              <a:rPr lang="en-US" dirty="0"/>
              <a:t>Vroom’s Expectancy </a:t>
            </a:r>
            <a:r>
              <a:rPr lang="en-US" dirty="0" smtClean="0"/>
              <a:t>Theory</a:t>
            </a:r>
          </a:p>
          <a:p>
            <a:r>
              <a:rPr lang="en-US" dirty="0" smtClean="0"/>
              <a:t>Conclusion</a:t>
            </a:r>
          </a:p>
          <a:p>
            <a:r>
              <a:rPr lang="en-US" dirty="0" smtClean="0"/>
              <a:t>The end</a:t>
            </a:r>
          </a:p>
          <a:p>
            <a:endParaRPr lang="en-US" dirty="0" smtClean="0"/>
          </a:p>
          <a:p>
            <a:endParaRPr lang="en-US" dirty="0" smtClean="0"/>
          </a:p>
          <a:p>
            <a:endParaRPr lang="en-US" dirty="0"/>
          </a:p>
        </p:txBody>
      </p:sp>
      <p:sp>
        <p:nvSpPr>
          <p:cNvPr id="5" name="Text Placeholder 4"/>
          <p:cNvSpPr>
            <a:spLocks noGrp="1"/>
          </p:cNvSpPr>
          <p:nvPr>
            <p:ph type="body" sz="quarter" idx="32"/>
          </p:nvPr>
        </p:nvSpPr>
        <p:spPr/>
        <p:txBody>
          <a:bodyPr/>
          <a:lstStyle/>
          <a:p>
            <a:r>
              <a:rPr lang="en-US" dirty="0" smtClean="0"/>
              <a:t>The topics we will discuss about are the following;</a:t>
            </a:r>
            <a:endParaRPr lang="en-US" dirty="0"/>
          </a:p>
        </p:txBody>
      </p:sp>
    </p:spTree>
    <p:extLst>
      <p:ext uri="{BB962C8B-B14F-4D97-AF65-F5344CB8AC3E}">
        <p14:creationId xmlns:p14="http://schemas.microsoft.com/office/powerpoint/2010/main" val="14892858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1"/>
            <a:ext cx="10166054" cy="6858000"/>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xmlns=""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xmlns=""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616558" y="3108802"/>
            <a:ext cx="5247088" cy="1668682"/>
          </a:xfrm>
        </p:spPr>
        <p:txBody>
          <a:bodyPr/>
          <a:lstStyle/>
          <a:p>
            <a:r>
              <a:rPr lang="en-ZA" sz="7200" dirty="0" smtClean="0"/>
              <a:t/>
            </a:r>
            <a:br>
              <a:rPr lang="en-ZA" sz="7200" dirty="0" smtClean="0"/>
            </a:br>
            <a:r>
              <a:rPr lang="en-ZA" sz="7200" dirty="0" smtClean="0"/>
              <a:t>Motivation</a:t>
            </a:r>
            <a:endParaRPr lang="en-ZA" sz="7200"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3</a:t>
            </a:fld>
            <a:endParaRPr lang="en-ZA" dirty="0"/>
          </a:p>
        </p:txBody>
      </p:sp>
    </p:spTree>
    <p:extLst>
      <p:ext uri="{BB962C8B-B14F-4D97-AF65-F5344CB8AC3E}">
        <p14:creationId xmlns:p14="http://schemas.microsoft.com/office/powerpoint/2010/main" val="4255946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C06D93-65F2-4552-88CF-83318CBE2CFC}"/>
              </a:ext>
            </a:extLst>
          </p:cNvPr>
          <p:cNvSpPr>
            <a:spLocks noGrp="1"/>
          </p:cNvSpPr>
          <p:nvPr>
            <p:ph type="body" sz="quarter" idx="32"/>
          </p:nvPr>
        </p:nvSpPr>
        <p:spPr>
          <a:xfrm>
            <a:off x="431800" y="1007999"/>
            <a:ext cx="5957125" cy="1177061"/>
          </a:xfrm>
        </p:spPr>
        <p:txBody>
          <a:bodyPr/>
          <a:lstStyle/>
          <a:p>
            <a:r>
              <a:rPr lang="en-ZA" sz="2400" dirty="0" smtClean="0"/>
              <a:t>A motive is a biological desire to cause a person to take action regarding some task. </a:t>
            </a:r>
          </a:p>
          <a:p>
            <a:endParaRPr lang="en-ZA" sz="2400" dirty="0"/>
          </a:p>
        </p:txBody>
      </p:sp>
      <p:sp>
        <p:nvSpPr>
          <p:cNvPr id="29" name="Content Placeholder 28">
            <a:extLst>
              <a:ext uri="{FF2B5EF4-FFF2-40B4-BE49-F238E27FC236}">
                <a16:creationId xmlns:a16="http://schemas.microsoft.com/office/drawing/2014/main" id="{07FF37F8-D747-444C-8664-2DF836965C77}"/>
              </a:ext>
            </a:extLst>
          </p:cNvPr>
          <p:cNvSpPr>
            <a:spLocks noGrp="1"/>
          </p:cNvSpPr>
          <p:nvPr>
            <p:ph sz="half" idx="1"/>
          </p:nvPr>
        </p:nvSpPr>
        <p:spPr>
          <a:xfrm>
            <a:off x="432000" y="2556000"/>
            <a:ext cx="5472000" cy="3600000"/>
          </a:xfrm>
        </p:spPr>
        <p:txBody>
          <a:bodyPr/>
          <a:lstStyle/>
          <a:p>
            <a:pPr marL="0" indent="0">
              <a:buNone/>
            </a:pPr>
            <a:r>
              <a:rPr lang="en-ZA" sz="2400" dirty="0" smtClean="0"/>
              <a:t>Motivation is an inbuilt process that pushes a person towards a goal.</a:t>
            </a:r>
            <a:endParaRPr lang="en-ZA" sz="2400" dirty="0" smtClean="0"/>
          </a:p>
          <a:p>
            <a:pPr marL="0" indent="0">
              <a:buNone/>
            </a:pPr>
            <a:r>
              <a:rPr lang="en-ZA" sz="2400" dirty="0" smtClean="0"/>
              <a:t>There are </a:t>
            </a:r>
            <a:r>
              <a:rPr lang="en-ZA" sz="2400" dirty="0" smtClean="0"/>
              <a:t>2 main theories that attempt to discuss this process</a:t>
            </a:r>
            <a:endParaRPr lang="en-ZA" sz="2400" dirty="0" smtClean="0"/>
          </a:p>
          <a:p>
            <a:r>
              <a:rPr lang="en-ZA" sz="2400" dirty="0" smtClean="0"/>
              <a:t>Drive Reduction Theories</a:t>
            </a:r>
            <a:endParaRPr lang="en-ZA" sz="2400" dirty="0" smtClean="0"/>
          </a:p>
          <a:p>
            <a:r>
              <a:rPr lang="en-ZA" sz="2400" dirty="0" smtClean="0"/>
              <a:t>Hierarchy of needs theory</a:t>
            </a:r>
            <a:endParaRPr lang="en-ZA" sz="2400" dirty="0"/>
          </a:p>
        </p:txBody>
      </p:sp>
      <p:pic>
        <p:nvPicPr>
          <p:cNvPr id="14" name="Picture Placeholder 13">
            <a:extLst>
              <a:ext uri="{FF2B5EF4-FFF2-40B4-BE49-F238E27FC236}">
                <a16:creationId xmlns:a16="http://schemas.microsoft.com/office/drawing/2014/main" id="{FEA01CFE-4F0B-CC44-BFE2-2E561B199D1D}"/>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308333" y="2238642"/>
            <a:ext cx="2958957" cy="2351151"/>
          </a:xfrm>
        </p:spPr>
      </p:pic>
      <p:pic>
        <p:nvPicPr>
          <p:cNvPr id="19" name="Picture Placeholder 18">
            <a:extLst>
              <a:ext uri="{FF2B5EF4-FFF2-40B4-BE49-F238E27FC236}">
                <a16:creationId xmlns:a16="http://schemas.microsoft.com/office/drawing/2014/main" id="{0E34C8FB-E520-F145-92A4-42863771C42F}"/>
              </a:ext>
            </a:extLst>
          </p:cNvPr>
          <p:cNvPicPr>
            <a:picLocks noGrp="1" noChangeAspect="1"/>
          </p:cNvPicPr>
          <p:nvPr>
            <p:ph type="pic" sz="quarter" idx="35"/>
          </p:nvPr>
        </p:nvPicPr>
        <p:blipFill>
          <a:blip r:embed="rId4">
            <a:extLst>
              <a:ext uri="{28A0092B-C50C-407E-A947-70E740481C1C}">
                <a14:useLocalDpi xmlns:a14="http://schemas.microsoft.com/office/drawing/2010/main" val="0"/>
              </a:ext>
            </a:extLst>
          </a:blip>
          <a:stretch>
            <a:fillRect/>
          </a:stretch>
        </p:blipFill>
        <p:spPr>
          <a:xfrm>
            <a:off x="8822694" y="3482682"/>
            <a:ext cx="2787104" cy="2218961"/>
          </a:xfrm>
        </p:spPr>
      </p:pic>
      <p:pic>
        <p:nvPicPr>
          <p:cNvPr id="17" name="Picture Placeholder 16">
            <a:extLst>
              <a:ext uri="{FF2B5EF4-FFF2-40B4-BE49-F238E27FC236}">
                <a16:creationId xmlns:a16="http://schemas.microsoft.com/office/drawing/2014/main" id="{893F9275-F9D8-C846-B8BE-3571B6BA9792}"/>
              </a:ext>
            </a:extLst>
          </p:cNvPr>
          <p:cNvPicPr>
            <a:picLocks noGrp="1" noChangeAspect="1"/>
          </p:cNvPicPr>
          <p:nvPr>
            <p:ph type="pic" sz="quarter" idx="34"/>
          </p:nvPr>
        </p:nvPicPr>
        <p:blipFill>
          <a:blip r:embed="rId5">
            <a:extLst>
              <a:ext uri="{28A0092B-C50C-407E-A947-70E740481C1C}">
                <a14:useLocalDpi xmlns:a14="http://schemas.microsoft.com/office/drawing/2010/main" val="0"/>
              </a:ext>
            </a:extLst>
          </a:blip>
          <a:stretch>
            <a:fillRect/>
          </a:stretch>
        </p:blipFill>
        <p:spPr>
          <a:xfrm>
            <a:off x="8722759" y="852755"/>
            <a:ext cx="2989779" cy="2476071"/>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a:lstStyle/>
          <a:p>
            <a:fld id="{19B51A1E-902D-48AF-9020-955120F399B6}" type="slidenum">
              <a:rPr lang="en-ZA" smtClean="0"/>
              <a:pPr/>
              <a:t>4</a:t>
            </a:fld>
            <a:endParaRPr lang="en-ZA" dirty="0"/>
          </a:p>
        </p:txBody>
      </p:sp>
      <p:sp>
        <p:nvSpPr>
          <p:cNvPr id="4" name="Title 3"/>
          <p:cNvSpPr>
            <a:spLocks noGrp="1"/>
          </p:cNvSpPr>
          <p:nvPr>
            <p:ph type="title"/>
          </p:nvPr>
        </p:nvSpPr>
        <p:spPr>
          <a:xfrm>
            <a:off x="431999" y="432000"/>
            <a:ext cx="6503057" cy="432000"/>
          </a:xfrm>
        </p:spPr>
        <p:txBody>
          <a:bodyPr/>
          <a:lstStyle/>
          <a:p>
            <a:r>
              <a:rPr lang="en-US" dirty="0" smtClean="0"/>
              <a:t>What </a:t>
            </a:r>
            <a:r>
              <a:rPr lang="en-US" dirty="0" smtClean="0"/>
              <a:t>is motivation?</a:t>
            </a:r>
            <a:endParaRPr lang="en-US" dirty="0"/>
          </a:p>
        </p:txBody>
      </p:sp>
    </p:spTree>
    <p:extLst>
      <p:ext uri="{BB962C8B-B14F-4D97-AF65-F5344CB8AC3E}">
        <p14:creationId xmlns:p14="http://schemas.microsoft.com/office/powerpoint/2010/main" val="28938545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77FEC3E-B2FE-9045-8D49-89B1E3D20CB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0" y="1"/>
            <a:ext cx="10166054" cy="6858000"/>
          </a:xfrm>
        </p:spPr>
      </p:pic>
      <p:sp>
        <p:nvSpPr>
          <p:cNvPr id="24" name="TextBox 23" descr="Accent piece to title box">
            <a:extLst>
              <a:ext uri="{FF2B5EF4-FFF2-40B4-BE49-F238E27FC236}">
                <a16:creationId xmlns:a16="http://schemas.microsoft.com/office/drawing/2014/main" id="{993B1474-02E3-4509-B5C5-84427653BA68}"/>
              </a:ext>
              <a:ext uri="{C183D7F6-B498-43B3-948B-1728B52AA6E4}">
                <adec:decorative xmlns:adec="http://schemas.microsoft.com/office/drawing/2017/decorative" xmlns="" val="1"/>
              </a:ext>
            </a:extLst>
          </p:cNvPr>
          <p:cNvSpPr txBox="1">
            <a:spLocks/>
          </p:cNvSpPr>
          <p:nvPr/>
        </p:nvSpPr>
        <p:spPr>
          <a:xfrm>
            <a:off x="11387102" y="2928857"/>
            <a:ext cx="804898" cy="3140150"/>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ZA" dirty="0"/>
          </a:p>
        </p:txBody>
      </p:sp>
      <p:sp>
        <p:nvSpPr>
          <p:cNvPr id="18" name="Isosceles Triangle 17" descr="Shadow for title box">
            <a:extLst>
              <a:ext uri="{FF2B5EF4-FFF2-40B4-BE49-F238E27FC236}">
                <a16:creationId xmlns:a16="http://schemas.microsoft.com/office/drawing/2014/main" id="{FAB4748B-F532-4C70-827A-5FEA8C084327}"/>
              </a:ext>
              <a:ext uri="{C183D7F6-B498-43B3-948B-1728B52AA6E4}">
                <adec:decorative xmlns:adec="http://schemas.microsoft.com/office/drawing/2017/decorative" xmlns="" val="1"/>
              </a:ext>
            </a:extLst>
          </p:cNvPr>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616558" y="3108801"/>
            <a:ext cx="5247088" cy="2669030"/>
          </a:xfrm>
        </p:spPr>
        <p:txBody>
          <a:bodyPr/>
          <a:lstStyle/>
          <a:p>
            <a:pPr>
              <a:lnSpc>
                <a:spcPct val="100000"/>
              </a:lnSpc>
            </a:pPr>
            <a:r>
              <a:rPr lang="en-ZA" sz="7200" dirty="0" smtClean="0"/>
              <a:t>Motivational Theories</a:t>
            </a:r>
            <a:endParaRPr lang="en-ZA" sz="7200" dirty="0"/>
          </a:p>
        </p:txBody>
      </p:sp>
      <p:sp>
        <p:nvSpPr>
          <p:cNvPr id="15" name="Freeform 5" descr="Accent block">
            <a:extLst>
              <a:ext uri="{FF2B5EF4-FFF2-40B4-BE49-F238E27FC236}">
                <a16:creationId xmlns:a16="http://schemas.microsoft.com/office/drawing/2014/main" id="{7746F873-A4ED-4E4C-BB89-CA0FBB9E9582}"/>
              </a:ext>
              <a:ext uri="{C183D7F6-B498-43B3-948B-1728B52AA6E4}">
                <adec:decorative xmlns:adec="http://schemas.microsoft.com/office/drawing/2017/decorative" xmlns=""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16" name="Freeform 5" descr="Hollow accent block">
            <a:extLst>
              <a:ext uri="{FF2B5EF4-FFF2-40B4-BE49-F238E27FC236}">
                <a16:creationId xmlns:a16="http://schemas.microsoft.com/office/drawing/2014/main" id="{E0D7A780-33BC-4E68-9763-AB62376D5024}"/>
              </a:ext>
              <a:ext uri="{C183D7F6-B498-43B3-948B-1728B52AA6E4}">
                <adec:decorative xmlns:adec="http://schemas.microsoft.com/office/drawing/2017/decorative" xmlns="" val="1"/>
              </a:ext>
            </a:extLst>
          </p:cNvPr>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dirty="0"/>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a:lstStyle/>
          <a:p>
            <a:fld id="{19B51A1E-902D-48AF-9020-955120F399B6}" type="slidenum">
              <a:rPr lang="en-ZA" smtClean="0"/>
              <a:pPr/>
              <a:t>5</a:t>
            </a:fld>
            <a:endParaRPr lang="en-ZA" dirty="0"/>
          </a:p>
        </p:txBody>
      </p:sp>
    </p:spTree>
    <p:extLst>
      <p:ext uri="{BB962C8B-B14F-4D97-AF65-F5344CB8AC3E}">
        <p14:creationId xmlns:p14="http://schemas.microsoft.com/office/powerpoint/2010/main" val="1375364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567" r="4567"/>
          <a:stretch>
            <a:fillRect/>
          </a:stretch>
        </p:blipFill>
        <p:spPr/>
      </p:pic>
      <p:sp>
        <p:nvSpPr>
          <p:cNvPr id="3" name="Title 2"/>
          <p:cNvSpPr>
            <a:spLocks noGrp="1"/>
          </p:cNvSpPr>
          <p:nvPr>
            <p:ph type="title"/>
          </p:nvPr>
        </p:nvSpPr>
        <p:spPr>
          <a:xfrm>
            <a:off x="431999" y="432000"/>
            <a:ext cx="8917483" cy="432000"/>
          </a:xfrm>
        </p:spPr>
        <p:txBody>
          <a:bodyPr/>
          <a:lstStyle/>
          <a:p>
            <a:r>
              <a:rPr lang="en-US" dirty="0" smtClean="0"/>
              <a:t>Maslow’s Need Hierarchy Theory</a:t>
            </a:r>
            <a:endParaRPr lang="en-US" dirty="0"/>
          </a:p>
        </p:txBody>
      </p:sp>
      <p:sp>
        <p:nvSpPr>
          <p:cNvPr id="5" name="Content Placeholder 4"/>
          <p:cNvSpPr>
            <a:spLocks noGrp="1"/>
          </p:cNvSpPr>
          <p:nvPr>
            <p:ph sz="half" idx="1"/>
          </p:nvPr>
        </p:nvSpPr>
        <p:spPr>
          <a:xfrm>
            <a:off x="432000" y="965770"/>
            <a:ext cx="5472000" cy="5226229"/>
          </a:xfrm>
        </p:spPr>
        <p:txBody>
          <a:bodyPr/>
          <a:lstStyle/>
          <a:p>
            <a:pPr marL="0" indent="0">
              <a:buNone/>
            </a:pPr>
            <a:r>
              <a:rPr lang="en-US" sz="2400" dirty="0" smtClean="0"/>
              <a:t>One of the most well-known theories of motivation. This theory effectively states all human needs from lowest to highest order.</a:t>
            </a:r>
          </a:p>
          <a:p>
            <a:pPr marL="0" indent="0">
              <a:buNone/>
            </a:pPr>
            <a:endParaRPr lang="en-US" sz="2400" dirty="0"/>
          </a:p>
          <a:p>
            <a:pPr marL="457200" indent="-457200">
              <a:buFont typeface="+mj-lt"/>
              <a:buAutoNum type="arabicPeriod"/>
            </a:pPr>
            <a:r>
              <a:rPr lang="en-US" sz="2400" dirty="0" smtClean="0"/>
              <a:t>Psychological Needs</a:t>
            </a:r>
          </a:p>
          <a:p>
            <a:pPr marL="457200" indent="-457200">
              <a:buFont typeface="+mj-lt"/>
              <a:buAutoNum type="arabicPeriod"/>
            </a:pPr>
            <a:r>
              <a:rPr lang="en-US" sz="2400" dirty="0" smtClean="0"/>
              <a:t>Safety Needs</a:t>
            </a:r>
          </a:p>
          <a:p>
            <a:pPr marL="457200" indent="-457200">
              <a:buFont typeface="+mj-lt"/>
              <a:buAutoNum type="arabicPeriod"/>
            </a:pPr>
            <a:r>
              <a:rPr lang="en-US" sz="2400" dirty="0" smtClean="0"/>
              <a:t>Social Needs</a:t>
            </a:r>
          </a:p>
          <a:p>
            <a:pPr marL="457200" indent="-457200">
              <a:buFont typeface="+mj-lt"/>
              <a:buAutoNum type="arabicPeriod"/>
            </a:pPr>
            <a:r>
              <a:rPr lang="en-US" sz="2400" dirty="0" smtClean="0"/>
              <a:t>Esteem Needs</a:t>
            </a:r>
          </a:p>
          <a:p>
            <a:pPr marL="457200" indent="-457200">
              <a:buFont typeface="+mj-lt"/>
              <a:buAutoNum type="arabicPeriod"/>
            </a:pPr>
            <a:r>
              <a:rPr lang="en-US" sz="2400" dirty="0" smtClean="0"/>
              <a:t>Self-Actualization Needs</a:t>
            </a:r>
            <a:endParaRPr lang="en-US" sz="2400" dirty="0" smtClean="0"/>
          </a:p>
        </p:txBody>
      </p:sp>
      <p:sp>
        <p:nvSpPr>
          <p:cNvPr id="6" name="Slide Number Placeholder 5"/>
          <p:cNvSpPr>
            <a:spLocks noGrp="1"/>
          </p:cNvSpPr>
          <p:nvPr>
            <p:ph type="sldNum" sz="quarter" idx="33"/>
          </p:nvPr>
        </p:nvSpPr>
        <p:spPr/>
        <p:txBody>
          <a:bodyPr/>
          <a:lstStyle/>
          <a:p>
            <a:fld id="{19B51A1E-902D-48AF-9020-955120F399B6}" type="slidenum">
              <a:rPr lang="en-ZA" smtClean="0"/>
              <a:pPr/>
              <a:t>6</a:t>
            </a:fld>
            <a:endParaRPr lang="en-ZA" dirty="0"/>
          </a:p>
        </p:txBody>
      </p:sp>
    </p:spTree>
    <p:extLst>
      <p:ext uri="{BB962C8B-B14F-4D97-AF65-F5344CB8AC3E}">
        <p14:creationId xmlns:p14="http://schemas.microsoft.com/office/powerpoint/2010/main" val="20816373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567" r="4567"/>
          <a:stretch>
            <a:fillRect/>
          </a:stretch>
        </p:blipFill>
        <p:spPr/>
      </p:pic>
      <p:sp>
        <p:nvSpPr>
          <p:cNvPr id="3" name="Title 2"/>
          <p:cNvSpPr>
            <a:spLocks noGrp="1"/>
          </p:cNvSpPr>
          <p:nvPr>
            <p:ph type="title"/>
          </p:nvPr>
        </p:nvSpPr>
        <p:spPr>
          <a:xfrm>
            <a:off x="431999" y="432000"/>
            <a:ext cx="8917483" cy="432000"/>
          </a:xfrm>
        </p:spPr>
        <p:txBody>
          <a:bodyPr/>
          <a:lstStyle/>
          <a:p>
            <a:r>
              <a:rPr lang="en-US" dirty="0" smtClean="0"/>
              <a:t>Applying Maslow’s Need Hierarchy Theory</a:t>
            </a:r>
            <a:endParaRPr lang="en-US" dirty="0"/>
          </a:p>
        </p:txBody>
      </p:sp>
      <p:sp>
        <p:nvSpPr>
          <p:cNvPr id="5" name="Content Placeholder 4"/>
          <p:cNvSpPr>
            <a:spLocks noGrp="1"/>
          </p:cNvSpPr>
          <p:nvPr>
            <p:ph sz="half" idx="1"/>
          </p:nvPr>
        </p:nvSpPr>
        <p:spPr>
          <a:xfrm>
            <a:off x="431999" y="965770"/>
            <a:ext cx="6193389" cy="5226229"/>
          </a:xfrm>
        </p:spPr>
        <p:txBody>
          <a:bodyPr/>
          <a:lstStyle/>
          <a:p>
            <a:pPr marL="0" indent="0">
              <a:buNone/>
            </a:pPr>
            <a:endParaRPr lang="en-US" sz="2400" dirty="0" smtClean="0"/>
          </a:p>
          <a:p>
            <a:pPr marL="0" indent="0">
              <a:buNone/>
            </a:pPr>
            <a:r>
              <a:rPr lang="en-US" sz="2400" dirty="0" smtClean="0"/>
              <a:t>Chip </a:t>
            </a:r>
            <a:r>
              <a:rPr lang="en-US" sz="2400" dirty="0"/>
              <a:t>Conley, founder of the Joie de Vivre hotel chain and Head of Hospitality at Airbnb, used the Hierarchy of Needs pyramid to transform his business</a:t>
            </a:r>
            <a:r>
              <a:rPr lang="en-US" sz="2400" dirty="0" smtClean="0"/>
              <a:t>.</a:t>
            </a:r>
          </a:p>
          <a:p>
            <a:pPr marL="0" indent="0">
              <a:buNone/>
            </a:pPr>
            <a:endParaRPr lang="en-US" sz="2400" dirty="0"/>
          </a:p>
          <a:p>
            <a:pPr marL="0" indent="0">
              <a:buNone/>
            </a:pPr>
            <a:r>
              <a:rPr lang="en-US" sz="2400" dirty="0" smtClean="0"/>
              <a:t>In order to apply this theory, the teams were bought to a point they realized the importance of their job to the company and the countless people it helps.</a:t>
            </a:r>
            <a:endParaRPr lang="en-US" sz="2400" dirty="0" smtClean="0"/>
          </a:p>
        </p:txBody>
      </p:sp>
      <p:sp>
        <p:nvSpPr>
          <p:cNvPr id="6" name="Slide Number Placeholder 5"/>
          <p:cNvSpPr>
            <a:spLocks noGrp="1"/>
          </p:cNvSpPr>
          <p:nvPr>
            <p:ph type="sldNum" sz="quarter" idx="33"/>
          </p:nvPr>
        </p:nvSpPr>
        <p:spPr/>
        <p:txBody>
          <a:bodyPr/>
          <a:lstStyle/>
          <a:p>
            <a:fld id="{19B51A1E-902D-48AF-9020-955120F399B6}" type="slidenum">
              <a:rPr lang="en-ZA" smtClean="0"/>
              <a:pPr/>
              <a:t>7</a:t>
            </a:fld>
            <a:endParaRPr lang="en-ZA" dirty="0"/>
          </a:p>
        </p:txBody>
      </p:sp>
    </p:spTree>
    <p:extLst>
      <p:ext uri="{BB962C8B-B14F-4D97-AF65-F5344CB8AC3E}">
        <p14:creationId xmlns:p14="http://schemas.microsoft.com/office/powerpoint/2010/main" val="12397696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567" r="4567"/>
          <a:stretch>
            <a:fillRect/>
          </a:stretch>
        </p:blipFill>
        <p:spPr/>
      </p:pic>
      <p:sp>
        <p:nvSpPr>
          <p:cNvPr id="3" name="Title 2"/>
          <p:cNvSpPr>
            <a:spLocks noGrp="1"/>
          </p:cNvSpPr>
          <p:nvPr>
            <p:ph type="title"/>
          </p:nvPr>
        </p:nvSpPr>
        <p:spPr>
          <a:xfrm>
            <a:off x="431999" y="432000"/>
            <a:ext cx="8917483" cy="432000"/>
          </a:xfrm>
        </p:spPr>
        <p:txBody>
          <a:bodyPr/>
          <a:lstStyle/>
          <a:p>
            <a:r>
              <a:rPr lang="en-US" dirty="0" smtClean="0"/>
              <a:t>Herzberg’s Motivation Hygiene Theory</a:t>
            </a:r>
            <a:endParaRPr lang="en-US" dirty="0"/>
          </a:p>
        </p:txBody>
      </p:sp>
      <p:sp>
        <p:nvSpPr>
          <p:cNvPr id="5" name="Content Placeholder 4"/>
          <p:cNvSpPr>
            <a:spLocks noGrp="1"/>
          </p:cNvSpPr>
          <p:nvPr>
            <p:ph sz="half" idx="1"/>
          </p:nvPr>
        </p:nvSpPr>
        <p:spPr>
          <a:xfrm>
            <a:off x="431999" y="1051014"/>
            <a:ext cx="5664505" cy="5226229"/>
          </a:xfrm>
        </p:spPr>
        <p:txBody>
          <a:bodyPr/>
          <a:lstStyle/>
          <a:p>
            <a:pPr marL="0" indent="0">
              <a:buNone/>
            </a:pPr>
            <a:r>
              <a:rPr lang="en-US" sz="2400" dirty="0" smtClean="0"/>
              <a:t>This theory extends the previously mentioned theory and proposed a new theory called also the 2-factor theory.</a:t>
            </a:r>
          </a:p>
          <a:p>
            <a:pPr marL="0" indent="0">
              <a:buNone/>
            </a:pPr>
            <a:r>
              <a:rPr lang="en-US" sz="2400" dirty="0"/>
              <a:t>According to Herzberg, the opposite of satisfaction is not dissatisfaction</a:t>
            </a:r>
            <a:r>
              <a:rPr lang="en-US" sz="2400" dirty="0" smtClean="0"/>
              <a:t>.</a:t>
            </a:r>
          </a:p>
          <a:p>
            <a:pPr marL="0" indent="0">
              <a:buNone/>
            </a:pPr>
            <a:r>
              <a:rPr lang="en-US" sz="2400" dirty="0" smtClean="0"/>
              <a:t>He goes on to say that there exists a dual continuum. </a:t>
            </a:r>
            <a:endParaRPr lang="en-US" sz="2400" dirty="0"/>
          </a:p>
          <a:p>
            <a:pPr marL="0" indent="0">
              <a:buNone/>
            </a:pPr>
            <a:r>
              <a:rPr lang="en-US" sz="2400" dirty="0" smtClean="0"/>
              <a:t>The opposite of satisfaction is no satisfaction and the opposite of dissatisfaction is no dissatisfaction, hence the name “2-factor”.</a:t>
            </a:r>
          </a:p>
        </p:txBody>
      </p:sp>
      <p:sp>
        <p:nvSpPr>
          <p:cNvPr id="6" name="Slide Number Placeholder 5"/>
          <p:cNvSpPr>
            <a:spLocks noGrp="1"/>
          </p:cNvSpPr>
          <p:nvPr>
            <p:ph type="sldNum" sz="quarter" idx="33"/>
          </p:nvPr>
        </p:nvSpPr>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29131133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4567" r="4567"/>
          <a:stretch>
            <a:fillRect/>
          </a:stretch>
        </p:blipFill>
        <p:spPr/>
      </p:pic>
      <p:sp>
        <p:nvSpPr>
          <p:cNvPr id="3" name="Title 2"/>
          <p:cNvSpPr>
            <a:spLocks noGrp="1"/>
          </p:cNvSpPr>
          <p:nvPr>
            <p:ph type="title"/>
          </p:nvPr>
        </p:nvSpPr>
        <p:spPr>
          <a:xfrm>
            <a:off x="431999" y="432000"/>
            <a:ext cx="8917483" cy="432000"/>
          </a:xfrm>
        </p:spPr>
        <p:txBody>
          <a:bodyPr/>
          <a:lstStyle/>
          <a:p>
            <a:r>
              <a:rPr lang="en-US" dirty="0" smtClean="0"/>
              <a:t>Applying Herzberg’s Motivation Hygiene Theory</a:t>
            </a:r>
            <a:endParaRPr lang="en-US" dirty="0"/>
          </a:p>
        </p:txBody>
      </p:sp>
      <p:sp>
        <p:nvSpPr>
          <p:cNvPr id="5" name="Content Placeholder 4"/>
          <p:cNvSpPr>
            <a:spLocks noGrp="1"/>
          </p:cNvSpPr>
          <p:nvPr>
            <p:ph sz="half" idx="1"/>
          </p:nvPr>
        </p:nvSpPr>
        <p:spPr>
          <a:xfrm>
            <a:off x="431999" y="1051014"/>
            <a:ext cx="5664505" cy="5226229"/>
          </a:xfrm>
        </p:spPr>
        <p:txBody>
          <a:bodyPr/>
          <a:lstStyle/>
          <a:p>
            <a:pPr marL="0" indent="0">
              <a:buNone/>
            </a:pPr>
            <a:r>
              <a:rPr lang="en-US" sz="2400" dirty="0"/>
              <a:t>This theory implies that for the happiest and most productive workforce, you need to work on improving both motivator and hygiene factors.</a:t>
            </a:r>
          </a:p>
          <a:p>
            <a:pPr marL="0" indent="0">
              <a:buNone/>
            </a:pPr>
            <a:r>
              <a:rPr lang="en-US" sz="2400" dirty="0"/>
              <a:t>To help motivate your employees, make sure they feel appreciated and supported</a:t>
            </a:r>
            <a:r>
              <a:rPr lang="en-US" sz="2400" dirty="0" smtClean="0"/>
              <a:t>.</a:t>
            </a:r>
          </a:p>
          <a:p>
            <a:pPr marL="0" indent="0">
              <a:buNone/>
            </a:pPr>
            <a:r>
              <a:rPr lang="en-US" sz="2400" dirty="0" smtClean="0"/>
              <a:t>Give </a:t>
            </a:r>
            <a:r>
              <a:rPr lang="en-US" sz="2400" dirty="0"/>
              <a:t>plenty of feedback and make sure your employees understand how they can grow and progress through the company.</a:t>
            </a:r>
          </a:p>
          <a:p>
            <a:pPr marL="0" indent="0">
              <a:buNone/>
            </a:pPr>
            <a:endParaRPr lang="en-US" sz="2400" dirty="0" smtClean="0"/>
          </a:p>
        </p:txBody>
      </p:sp>
      <p:sp>
        <p:nvSpPr>
          <p:cNvPr id="6" name="Slide Number Placeholder 5"/>
          <p:cNvSpPr>
            <a:spLocks noGrp="1"/>
          </p:cNvSpPr>
          <p:nvPr>
            <p:ph type="sldNum" sz="quarter" idx="33"/>
          </p:nvPr>
        </p:nvSpPr>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780291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F16411253">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Geometric Presentation Layout_SB - v5.potx" id="{D23EA009-1275-445B-9B7F-C601617D2B1D}" vid="{30A9F54A-813B-40F2-AB5B-755CECE9C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TF16411253</Template>
  <TotalTime>0</TotalTime>
  <Words>1765</Words>
  <Application>Microsoft Office PowerPoint</Application>
  <PresentationFormat>Widescreen</PresentationFormat>
  <Paragraphs>190</Paragraphs>
  <Slides>16</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Corbel</vt:lpstr>
      <vt:lpstr>Times New Roman</vt:lpstr>
      <vt:lpstr>Wingdings</vt:lpstr>
      <vt:lpstr>TF16411253</vt:lpstr>
      <vt:lpstr>Motivational Theories</vt:lpstr>
      <vt:lpstr>Contents</vt:lpstr>
      <vt:lpstr> Motivation</vt:lpstr>
      <vt:lpstr>What is motivation?</vt:lpstr>
      <vt:lpstr>Motivational Theories</vt:lpstr>
      <vt:lpstr>Maslow’s Need Hierarchy Theory</vt:lpstr>
      <vt:lpstr>Applying Maslow’s Need Hierarchy Theory</vt:lpstr>
      <vt:lpstr>Herzberg’s Motivation Hygiene Theory</vt:lpstr>
      <vt:lpstr>Applying Herzberg’s Motivation Hygiene Theory</vt:lpstr>
      <vt:lpstr>McGregor’s Participation  Theory</vt:lpstr>
      <vt:lpstr>PowerPoint Presentation</vt:lpstr>
      <vt:lpstr>McClelland’s Need Theory</vt:lpstr>
      <vt:lpstr>Vroom’s Expectancy Theory</vt:lpstr>
      <vt:lpstr>Conclusions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2019-01-23T04:33:20Z</dcterms:created>
  <dcterms:modified xsi:type="dcterms:W3CDTF">2019-02-21T23:20:03Z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2018-08-01T18:28:11.6786671Z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